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72" r:id="rId1"/>
  </p:sldMasterIdLst>
  <p:notesMasterIdLst>
    <p:notesMasterId r:id="rId36"/>
  </p:notesMasterIdLst>
  <p:sldIdLst>
    <p:sldId id="256" r:id="rId2"/>
    <p:sldId id="278" r:id="rId3"/>
    <p:sldId id="279" r:id="rId4"/>
    <p:sldId id="270" r:id="rId5"/>
    <p:sldId id="271" r:id="rId6"/>
    <p:sldId id="272" r:id="rId7"/>
    <p:sldId id="273" r:id="rId8"/>
    <p:sldId id="274" r:id="rId9"/>
    <p:sldId id="276" r:id="rId10"/>
    <p:sldId id="277" r:id="rId11"/>
    <p:sldId id="257" r:id="rId12"/>
    <p:sldId id="259" r:id="rId13"/>
    <p:sldId id="261" r:id="rId14"/>
    <p:sldId id="262" r:id="rId15"/>
    <p:sldId id="265" r:id="rId16"/>
    <p:sldId id="283" r:id="rId17"/>
    <p:sldId id="266" r:id="rId18"/>
    <p:sldId id="280" r:id="rId19"/>
    <p:sldId id="281" r:id="rId20"/>
    <p:sldId id="282" r:id="rId21"/>
    <p:sldId id="309" r:id="rId22"/>
    <p:sldId id="292" r:id="rId23"/>
    <p:sldId id="293" r:id="rId24"/>
    <p:sldId id="297" r:id="rId25"/>
    <p:sldId id="298" r:id="rId26"/>
    <p:sldId id="300" r:id="rId27"/>
    <p:sldId id="301" r:id="rId28"/>
    <p:sldId id="310" r:id="rId29"/>
    <p:sldId id="304" r:id="rId30"/>
    <p:sldId id="302" r:id="rId31"/>
    <p:sldId id="305" r:id="rId32"/>
    <p:sldId id="306" r:id="rId33"/>
    <p:sldId id="307" r:id="rId34"/>
    <p:sldId id="299" r:id="rId3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Cambria Math" panose="02040503050406030204" pitchFamily="18" charset="0"/>
      <p:regular r:id="rId43"/>
    </p:embeddedFont>
    <p:embeddedFont>
      <p:font typeface="Gadugi" panose="020B0502040204020203" pitchFamily="34" charset="0"/>
      <p:regular r:id="rId44"/>
      <p:bold r:id="rId45"/>
    </p:embeddedFont>
    <p:embeddedFont>
      <p:font typeface="Lato" panose="020F0502020204030203" pitchFamily="34" charset="0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Raleway" panose="020B0003030101060003" pitchFamily="34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E599"/>
    <a:srgbClr val="F7CAAC"/>
    <a:srgbClr val="7ECEFD"/>
    <a:srgbClr val="2185C5"/>
    <a:srgbClr val="ACDFFE"/>
    <a:srgbClr val="1C73A8"/>
    <a:srgbClr val="2082BE"/>
    <a:srgbClr val="97ABBC"/>
    <a:srgbClr val="F20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7FCA8E-650A-4BF6-8EAA-901E742FEB8F}">
  <a:tblStyle styleId="{4A7FCA8E-650A-4BF6-8EAA-901E742FEB8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5" autoAdjust="0"/>
    <p:restoredTop sz="92639" autoAdjust="0"/>
  </p:normalViewPr>
  <p:slideViewPr>
    <p:cSldViewPr snapToGrid="0">
      <p:cViewPr varScale="1">
        <p:scale>
          <a:sx n="82" d="100"/>
          <a:sy n="82" d="100"/>
        </p:scale>
        <p:origin x="1622" y="72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0011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775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FDAF-BE1E-4955-AF11-C755109C796D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00015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FDAF-BE1E-4955-AF11-C755109C796D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03318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FDAF-BE1E-4955-AF11-C755109C796D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68859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6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7429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FDAF-BE1E-4955-AF11-C755109C796D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0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FDAF-BE1E-4955-AF11-C755109C796D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40060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FDAF-BE1E-4955-AF11-C755109C796D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68148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FDAF-BE1E-4955-AF11-C755109C796D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784607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FDAF-BE1E-4955-AF11-C755109C796D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09344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FDAF-BE1E-4955-AF11-C755109C796D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35698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AB5FDAF-BE1E-4955-AF11-C755109C796D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AB8F8E-1CC7-4CE4-BFCB-2E449A5073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299660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FDAF-BE1E-4955-AF11-C755109C796D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16219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AB5FDAF-BE1E-4955-AF11-C755109C796D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AAB8F8E-1CC7-4CE4-BFCB-2E449A5073AE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11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schianti.org/2022/05/15/stm32f103c8t6-blue-pill-high-resolution-pinout-and-specs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filipeflop.com/produto/modulo-bluetooth-rs232-hc-05/" TargetMode="External"/><Relationship Id="rId4" Type="http://schemas.openxmlformats.org/officeDocument/2006/relationships/hyperlink" Target="https://www.mischianti.org/2022/05/15/stm32f103c8t6-blue-pill-high-resolution-pinout-and-spec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udaeletronica.com.br/mini-motor-dc-com-reduc-o-6v-100rpm.html?gclid=Cj0KCQjwhY-aBhCUARIsALNIC04sSX2DNmBgP7vKcYKFhyBOT1dDEkjN3Ru_0vczJ2jKGnqIHYB7Tz8aAvsuEALw_wcB" TargetMode="External"/><Relationship Id="rId2" Type="http://schemas.openxmlformats.org/officeDocument/2006/relationships/hyperlink" Target="https://www.mischianti.org/2022/05/15/stm32f103c8t6-blue-pill-high-resolution-pinout-and-spec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roduto.mercadolivre.com.br/MLB-1295833177-driver-motor-tb6612fng-ponte-h-tb6612-p-2-motores-_JM?quantity=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schianti.org/2022/05/15/stm32f103c8t6-blue-pill-high-resolution-pinout-and-specs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hyperlink" Target="http://www.energiazero.org/arduino_sensori/joystick_module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t.aliexpress.com/item/1005002717399305.html?_randl_currency=BRL&amp;_randl_shipto=BR&amp;src=google&amp;src=google&amp;albch=shopping&amp;acnt=768-202-3196&amp;slnk=&amp;plac=&amp;mtctp=&amp;albbt=Google_7_shopping&amp;isSmbAutoCall=false&amp;needSmbHouyi=false&amp;albcp=17355674356&amp;albag=&amp;trgt=&amp;crea=pt1005002717399305&amp;netw=x&amp;device=c&amp;albpg=&amp;albpd=pt1005002717399305&amp;gclid=CjwKCAjwtKmaBhBMEiwAyINuwMvtu833BMUr97HwBUAlvNaPs4ZD2Algt3zRAEFXA9sj9pZfHxoKUhoCrowQAvD_BwE&amp;gclsrc=aw.ds&amp;aff_fcid=c7206959d1254eaa99609d439180aaaf-1665884857015-05737-UneMJZVf&amp;aff_fsk=UneMJZVf&amp;aff_platform=aaf&amp;sk=UneMJZVf&amp;aff_trace_key=c7206959d1254eaa99609d439180aaaf-1665884857015-05737-UneMJZVf&amp;terminal_id=e06d750914ca44348419fc1301ad50fb&amp;afSmartRedirect=y" TargetMode="Externa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duto.mercadolivre.com.br/MLB-1341241999-display-oled-128x64-096-i2c-grafico-arduino-azul-amarelo-_JM?quantity=1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Figura-252-Movimentos-dos-Dedos_fig2_31626190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produto.mercadolivre.com.br/MLB-1338525079-3-x-teclado-sensor-touch-capacitivo-ttp223b-_JM?quantity=1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hyperlink" Target="https://traumatologiaeortopedia.com.br/conhecimentos/lesoes-dos-tendoes-extensores-da-mao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bcad.com/library/doble-puente-h-tb6612fng-1" TargetMode="External"/><Relationship Id="rId2" Type="http://schemas.openxmlformats.org/officeDocument/2006/relationships/hyperlink" Target="https://github.com/afiskon/stm32-ssd1306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itutoliberal.org.br/blog/procura-capitao-gancho/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npdevices.com/partnership/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iariodocomercio.com.br/especial-sme/engenharia-hoje-labbio-da-ufmg-tera-r-14-milhao-para-projeto-de-mao-bionica/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catracalivre.com.br/quem-inova/menino-de-6-anos-que-nasceu-sem-mao-ganha-protese-em-3d/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hippletree_(mechanism)#/media/File:Leader_bars.jpg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en.wikipedia.org/wiki/Whippletree_(mechanism)#/media/File:Triple_whippletree_set.svg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825189" y="3915875"/>
            <a:ext cx="7821577" cy="10657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200" dirty="0">
                <a:solidFill>
                  <a:schemeClr val="accent2"/>
                </a:solidFill>
                <a:latin typeface="Gadugi" panose="020B0502040204020203" pitchFamily="34" charset="0"/>
              </a:rPr>
              <a:t>Prótese de mão com controle bluetooth</a:t>
            </a:r>
            <a:endParaRPr lang="en" sz="3000" dirty="0">
              <a:solidFill>
                <a:schemeClr val="accent2"/>
              </a:solidFill>
              <a:latin typeface="Gadugi" panose="020B0502040204020203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064215" y="5348983"/>
            <a:ext cx="30155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Christian da Rocha Iardino</a:t>
            </a:r>
          </a:p>
          <a:p>
            <a:r>
              <a:rPr lang="en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R.A.: 216491</a:t>
            </a:r>
            <a:endParaRPr lang="pt-BR" sz="20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6C1C356-1F50-48A3-B127-817537F67B4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9D63CFD-31C8-49EF-BAA4-73FAD594CB1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78">
            <a:extLst>
              <a:ext uri="{FF2B5EF4-FFF2-40B4-BE49-F238E27FC236}">
                <a16:creationId xmlns:a16="http://schemas.microsoft.com/office/drawing/2014/main" id="{4669F890-EAB9-48A2-ADE7-4C116D3DEB62}"/>
              </a:ext>
            </a:extLst>
          </p:cNvPr>
          <p:cNvSpPr txBox="1">
            <a:spLocks/>
          </p:cNvSpPr>
          <p:nvPr/>
        </p:nvSpPr>
        <p:spPr>
          <a:xfrm>
            <a:off x="825190" y="1680414"/>
            <a:ext cx="7821577" cy="15868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ct val="1000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2185C5"/>
              </a:buClr>
              <a:buSzPct val="100000"/>
              <a:buFont typeface="Raleway"/>
              <a:buNone/>
              <a:defRPr sz="48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2185C5"/>
              </a:buClr>
              <a:buSzPct val="100000"/>
              <a:buFont typeface="Raleway"/>
              <a:buNone/>
              <a:defRPr sz="48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2185C5"/>
              </a:buClr>
              <a:buSzPct val="100000"/>
              <a:buFont typeface="Raleway"/>
              <a:buNone/>
              <a:defRPr sz="48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2185C5"/>
              </a:buClr>
              <a:buSzPct val="100000"/>
              <a:buFont typeface="Raleway"/>
              <a:buNone/>
              <a:defRPr sz="48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2185C5"/>
              </a:buClr>
              <a:buSzPct val="100000"/>
              <a:buFont typeface="Raleway"/>
              <a:buNone/>
              <a:defRPr sz="48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2185C5"/>
              </a:buClr>
              <a:buSzPct val="100000"/>
              <a:buFont typeface="Raleway"/>
              <a:buNone/>
              <a:defRPr sz="48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2185C5"/>
              </a:buClr>
              <a:buSzPct val="100000"/>
              <a:buFont typeface="Raleway"/>
              <a:buNone/>
              <a:defRPr sz="48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2185C5"/>
              </a:buClr>
              <a:buSzPct val="100000"/>
              <a:buFont typeface="Raleway"/>
              <a:buNone/>
              <a:defRPr sz="48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3600" dirty="0">
                <a:solidFill>
                  <a:schemeClr val="accent2"/>
                </a:solidFill>
                <a:latin typeface="Gadugi" panose="020B0502040204020203" pitchFamily="34" charset="0"/>
              </a:rPr>
              <a:t>Apresentação do projeto da disciplina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C6B14-DEDB-1D98-F607-14E1775B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Especificações da próteses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8B99C1-104C-3F67-7441-106398E2F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a construção do protótipo para esse matéria, será considerado que: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3 Motores para controle da mão.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É necessário o controle de velocidade e força.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Haverá o “Puxadinho”, assim sobrando espaço para um display.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Serão utilizados joysticks para emular os valores dos sensores.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Haverá botões para a inserção de configurações de maneira direta.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2C98EA-590E-0351-6B4D-5AAF05DD7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10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D414AD-8BFA-943F-65EA-45AAB0E62EE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5740D2-62C2-3E29-B190-2B31D075C1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9130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6823B6B-D187-C209-F482-58CA5855C359}"/>
              </a:ext>
            </a:extLst>
          </p:cNvPr>
          <p:cNvSpPr txBox="1"/>
          <p:nvPr/>
        </p:nvSpPr>
        <p:spPr>
          <a:xfrm>
            <a:off x="2122098" y="33675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chemeClr val="accent2"/>
                </a:solidFill>
              </a:rPr>
              <a:t>Tabela de requisitos</a:t>
            </a:r>
            <a:endParaRPr lang="en" sz="2800" i="1" dirty="0">
              <a:solidFill>
                <a:schemeClr val="accent2"/>
              </a:solidFill>
              <a:latin typeface="Gadugi" panose="020B0502040204020203" pitchFamily="34" charset="0"/>
            </a:endParaRP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C15A787B-A021-03AC-0B14-5D98D6AE2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238302"/>
              </p:ext>
            </p:extLst>
          </p:nvPr>
        </p:nvGraphicFramePr>
        <p:xfrm>
          <a:off x="1524000" y="1397000"/>
          <a:ext cx="6096000" cy="2763520"/>
        </p:xfrm>
        <a:graphic>
          <a:graphicData uri="http://schemas.openxmlformats.org/drawingml/2006/table">
            <a:tbl>
              <a:tblPr firstRow="1" bandRow="1">
                <a:tableStyleId>{4A7FCA8E-650A-4BF6-8EAA-901E742FEB8F}</a:tableStyleId>
              </a:tblPr>
              <a:tblGrid>
                <a:gridCol w="434196">
                  <a:extLst>
                    <a:ext uri="{9D8B030D-6E8A-4147-A177-3AD203B41FA5}">
                      <a16:colId xmlns:a16="http://schemas.microsoft.com/office/drawing/2014/main" val="1489901026"/>
                    </a:ext>
                  </a:extLst>
                </a:gridCol>
                <a:gridCol w="5661804">
                  <a:extLst>
                    <a:ext uri="{9D8B030D-6E8A-4147-A177-3AD203B41FA5}">
                      <a16:colId xmlns:a16="http://schemas.microsoft.com/office/drawing/2014/main" val="179928037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Requisitos funcionais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294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accent3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accent3"/>
                          </a:solidFill>
                        </a:rPr>
                        <a:t>Controlar os motores, de forma individual; com rotação para ambos os sentido; com controle de velocidade.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0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accent3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accent3"/>
                          </a:solidFill>
                        </a:rPr>
                        <a:t>Interpretar outputs dos dois joystick.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087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accent3"/>
                          </a:solidFill>
                        </a:rPr>
                        <a:t>Comunicação via </a:t>
                      </a:r>
                      <a:r>
                        <a:rPr lang="pt-BR" dirty="0" err="1">
                          <a:solidFill>
                            <a:schemeClr val="accent3"/>
                          </a:solidFill>
                        </a:rPr>
                        <a:t>bluetooth</a:t>
                      </a:r>
                      <a:r>
                        <a:rPr lang="pt-BR" dirty="0">
                          <a:solidFill>
                            <a:schemeClr val="accent3"/>
                          </a:solidFill>
                        </a:rPr>
                        <a:t> para configuração dos parâmetros ou envio de dados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21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accent3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accent3"/>
                          </a:solidFill>
                        </a:rPr>
                        <a:t>Display para visualização das configurações.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16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accent3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accent3"/>
                          </a:solidFill>
                        </a:rPr>
                        <a:t>Botões para controle do display.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242531"/>
                  </a:ext>
                </a:extLst>
              </a:tr>
            </a:tbl>
          </a:graphicData>
        </a:graphic>
      </p:graphicFrame>
      <p:pic>
        <p:nvPicPr>
          <p:cNvPr id="2" name="Imagem 1">
            <a:extLst>
              <a:ext uri="{FF2B5EF4-FFF2-40B4-BE49-F238E27FC236}">
                <a16:creationId xmlns:a16="http://schemas.microsoft.com/office/drawing/2014/main" id="{DEFB56AE-CE62-6A31-9129-D08E60449B3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68D6358-0918-8ED7-A63F-004441561F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6CED23B-237F-7FFF-3D84-E6953B1C6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393885"/>
              </p:ext>
            </p:extLst>
          </p:nvPr>
        </p:nvGraphicFramePr>
        <p:xfrm>
          <a:off x="1524000" y="4756904"/>
          <a:ext cx="6096000" cy="1112520"/>
        </p:xfrm>
        <a:graphic>
          <a:graphicData uri="http://schemas.openxmlformats.org/drawingml/2006/table">
            <a:tbl>
              <a:tblPr firstRow="1" bandRow="1">
                <a:tableStyleId>{4A7FCA8E-650A-4BF6-8EAA-901E742FEB8F}</a:tableStyleId>
              </a:tblPr>
              <a:tblGrid>
                <a:gridCol w="434196">
                  <a:extLst>
                    <a:ext uri="{9D8B030D-6E8A-4147-A177-3AD203B41FA5}">
                      <a16:colId xmlns:a16="http://schemas.microsoft.com/office/drawing/2014/main" val="3161326958"/>
                    </a:ext>
                  </a:extLst>
                </a:gridCol>
                <a:gridCol w="5661804">
                  <a:extLst>
                    <a:ext uri="{9D8B030D-6E8A-4147-A177-3AD203B41FA5}">
                      <a16:colId xmlns:a16="http://schemas.microsoft.com/office/drawing/2014/main" val="182006735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Requisitos não funcionais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80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accent3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accent3"/>
                          </a:solidFill>
                        </a:rPr>
                        <a:t>Partes eletrônicas com o menor tamanho e peso possível.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007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accent3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accent3"/>
                          </a:solidFill>
                        </a:rPr>
                        <a:t>Circuitos dos motores 5V.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77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992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1EFA487-7809-5AF5-5EAD-0F5F1F259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1" y="470450"/>
            <a:ext cx="9144000" cy="541532"/>
          </a:xfrm>
        </p:spPr>
        <p:txBody>
          <a:bodyPr>
            <a:no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</a:rPr>
              <a:t>Diagrama de blocos STM32FC8T8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B199C4-822B-3F46-ED28-0C996569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12</a:t>
            </a:fld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0B73302-90AE-1042-8AC3-8ECA67A4D89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CDC707B-3B8A-3B82-0E4B-EF72B74FF6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FB29ABC-B82A-8058-398E-0211742FF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297" y="1187278"/>
            <a:ext cx="7016932" cy="475632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D226712-C198-44E0-17B5-8BAEF6557907}"/>
              </a:ext>
            </a:extLst>
          </p:cNvPr>
          <p:cNvSpPr/>
          <p:nvPr/>
        </p:nvSpPr>
        <p:spPr>
          <a:xfrm>
            <a:off x="4084320" y="2901950"/>
            <a:ext cx="787400" cy="20955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STM32f103C8T8</a:t>
            </a:r>
          </a:p>
        </p:txBody>
      </p:sp>
    </p:spTree>
    <p:extLst>
      <p:ext uri="{BB962C8B-B14F-4D97-AF65-F5344CB8AC3E}">
        <p14:creationId xmlns:p14="http://schemas.microsoft.com/office/powerpoint/2010/main" val="1960822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1EFA487-7809-5AF5-5EAD-0F5F1F25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</a:rPr>
              <a:t>STM32F103C8t8(</a:t>
            </a:r>
            <a:r>
              <a:rPr lang="pt-BR" sz="4000" dirty="0" err="1">
                <a:solidFill>
                  <a:schemeClr val="accent2"/>
                </a:solidFill>
              </a:rPr>
              <a:t>Bluepill</a:t>
            </a:r>
            <a:r>
              <a:rPr lang="pt-BR" sz="4000" dirty="0">
                <a:solidFill>
                  <a:schemeClr val="accent2"/>
                </a:solidFill>
              </a:rPr>
              <a:t>)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D248EF4-7FC1-E72D-9082-C1B03A2A2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8180" y="1854971"/>
            <a:ext cx="5592339" cy="4022725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B199C4-822B-3F46-ED28-0C996569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13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7B6DE00-5DDA-A24C-B0A7-E71187D55CDF}"/>
              </a:ext>
            </a:extLst>
          </p:cNvPr>
          <p:cNvSpPr txBox="1"/>
          <p:nvPr/>
        </p:nvSpPr>
        <p:spPr>
          <a:xfrm>
            <a:off x="4345577" y="5877696"/>
            <a:ext cx="4197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/>
              </a:rPr>
              <a:t>Ref. : STM32F103C8T6 Blue Pill: high resolution pinout and specs – Renzo </a:t>
            </a:r>
            <a:r>
              <a:rPr lang="en-US" sz="900" dirty="0" err="1">
                <a:hlinkClick r:id="rId3"/>
              </a:rPr>
              <a:t>Mischianti</a:t>
            </a:r>
            <a:endParaRPr lang="pt-BR" sz="9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B62AEBA-D914-80F8-1550-A3EE7485A815}"/>
              </a:ext>
            </a:extLst>
          </p:cNvPr>
          <p:cNvSpPr txBox="1"/>
          <p:nvPr/>
        </p:nvSpPr>
        <p:spPr>
          <a:xfrm>
            <a:off x="696684" y="2063931"/>
            <a:ext cx="33114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Flash : 64K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RAM: 20K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Porta serial: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Clock</a:t>
            </a:r>
            <a:r>
              <a:rPr lang="pt-BR" dirty="0"/>
              <a:t> máximo: 72MHz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I/O </a:t>
            </a:r>
            <a:r>
              <a:rPr lang="pt-BR" dirty="0" err="1"/>
              <a:t>max</a:t>
            </a:r>
            <a:r>
              <a:rPr lang="pt-BR" dirty="0"/>
              <a:t>. V: 2,0 - 3,6V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Numeros</a:t>
            </a:r>
            <a:r>
              <a:rPr lang="pt-BR" dirty="0"/>
              <a:t> de I/O: 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Serial debug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Timers</a:t>
            </a:r>
            <a:r>
              <a:rPr lang="pt-BR" dirty="0"/>
              <a:t> :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Conversor A/D: 2 x 12-Bit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Modo baixo consumo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Dimensões: 53,34x15,24 [mm]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R$40,00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08FE59-112F-003C-A3C3-84CFDBBAB6C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21E262B-AFF5-4931-2EFE-E5F5EC3620B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7353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1EFA487-7809-5AF5-5EAD-0F5F1F25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</a:rPr>
              <a:t>RS232 HC-05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B199C4-822B-3F46-ED28-0C996569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14</a:t>
            </a:fld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B62AEBA-D914-80F8-1550-A3EE7485A815}"/>
              </a:ext>
            </a:extLst>
          </p:cNvPr>
          <p:cNvSpPr txBox="1"/>
          <p:nvPr/>
        </p:nvSpPr>
        <p:spPr>
          <a:xfrm>
            <a:off x="527496" y="1752665"/>
            <a:ext cx="40673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Protocolo Bluetooth: v2.0+EDR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Frenquência</a:t>
            </a:r>
            <a:r>
              <a:rPr lang="pt-BR" dirty="0"/>
              <a:t>: 2.4GHz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Inter"/>
              </a:rPr>
              <a:t>Velocidade Assíncrono: 2,1Mbps(Max) /160Kbps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Inter"/>
              </a:rPr>
              <a:t>Velocidade Síncrono: 1Mbps/1Mbps</a:t>
            </a:r>
            <a:endParaRPr lang="pt-BR" dirty="0"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Inter"/>
              </a:rPr>
              <a:t>Suporta modo Escravo (</a:t>
            </a:r>
            <a:r>
              <a:rPr lang="pt-BR" b="0" i="0" dirty="0" err="1">
                <a:effectLst/>
                <a:latin typeface="Inter"/>
              </a:rPr>
              <a:t>Slave</a:t>
            </a:r>
            <a:r>
              <a:rPr lang="pt-BR" b="0" i="0" dirty="0">
                <a:effectLst/>
                <a:latin typeface="Inter"/>
              </a:rPr>
              <a:t>) e Mestre (Master)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Inter"/>
              </a:rPr>
              <a:t>Banda de Onda: 2,4Hhz-2,8Ghz, Banda ISM</a:t>
            </a:r>
            <a:endParaRPr lang="pt-BR" dirty="0"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Inter"/>
              </a:rPr>
              <a:t>Tensão: 3,3v (2,7-4.2v)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Inter"/>
              </a:rPr>
              <a:t>Corrente: Pareado 35mA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 err="1">
                <a:effectLst/>
                <a:latin typeface="Inter"/>
              </a:rPr>
              <a:t>Baud</a:t>
            </a:r>
            <a:r>
              <a:rPr lang="pt-BR" b="0" i="0" dirty="0">
                <a:effectLst/>
                <a:latin typeface="Inter"/>
              </a:rPr>
              <a:t> Rate: 4800; 9600; 19200; 38400; 57600; 115200; 230400; 460800; 921600; 1382400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Inter"/>
              </a:rPr>
              <a:t>Alcance: 10m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Inter"/>
              </a:rPr>
              <a:t>R$ 30,40</a:t>
            </a:r>
            <a:endParaRPr lang="pt-BR" b="0" i="0" dirty="0">
              <a:effectLst/>
              <a:latin typeface="Inter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83E3994-CC00-8488-D656-FAF3D754D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048" y="1878938"/>
            <a:ext cx="3581807" cy="221963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28411DC-4FCB-91A3-C69C-276EC2BD5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048" y="3619624"/>
            <a:ext cx="3543795" cy="254846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7B6DE00-5DDA-A24C-B0A7-E71187D55CDF}"/>
              </a:ext>
            </a:extLst>
          </p:cNvPr>
          <p:cNvSpPr txBox="1"/>
          <p:nvPr/>
        </p:nvSpPr>
        <p:spPr>
          <a:xfrm>
            <a:off x="4764048" y="5916575"/>
            <a:ext cx="3543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/>
              </a:rPr>
              <a:t>Ref. : </a:t>
            </a:r>
            <a:r>
              <a:rPr lang="pt-BR" sz="900" dirty="0">
                <a:hlinkClick r:id="rId5"/>
              </a:rPr>
              <a:t>Módulo Bluetooth RS232 HC-05 - </a:t>
            </a:r>
            <a:r>
              <a:rPr lang="pt-BR" sz="900" dirty="0" err="1">
                <a:hlinkClick r:id="rId5"/>
              </a:rPr>
              <a:t>FilipeFlop</a:t>
            </a:r>
            <a:endParaRPr lang="pt-BR" sz="9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3F0AC82-ECB3-6293-CC4B-A933C52D793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C039E3B-AD6A-2D1E-0637-7B773C7BCEE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052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1EFA487-7809-5AF5-5EAD-0F5F1F25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</a:rPr>
              <a:t>Motor 100 RPM (7MS40)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B199C4-822B-3F46-ED28-0C996569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15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7B6DE00-5DDA-A24C-B0A7-E71187D55CDF}"/>
              </a:ext>
            </a:extLst>
          </p:cNvPr>
          <p:cNvSpPr txBox="1"/>
          <p:nvPr/>
        </p:nvSpPr>
        <p:spPr>
          <a:xfrm>
            <a:off x="4369522" y="5716814"/>
            <a:ext cx="46146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2"/>
              </a:rPr>
              <a:t>Ref. : </a:t>
            </a:r>
            <a:r>
              <a:rPr lang="pt-BR" sz="900" dirty="0">
                <a:hlinkClick r:id="rId3"/>
              </a:rPr>
              <a:t>Mini Motor DC com Redução 6V 100RPM | Baú da Eletrônica (baudaeletronica.com.br)</a:t>
            </a:r>
            <a:endParaRPr lang="pt-BR" sz="9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B62AEBA-D914-80F8-1550-A3EE7485A815}"/>
              </a:ext>
            </a:extLst>
          </p:cNvPr>
          <p:cNvSpPr txBox="1"/>
          <p:nvPr/>
        </p:nvSpPr>
        <p:spPr>
          <a:xfrm>
            <a:off x="833312" y="2355625"/>
            <a:ext cx="36728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Tensão: 3 – 9 [V]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Corrente com carga especificada no datasheet: 1 A 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Corrente sem carga: 0,1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Rotação: 100 RPM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Torque: 2Kg/cm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Dimensões: 36 x 12 x 12 [mm]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R$43,00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92434A5-6DAF-D7D4-16D5-E6E25EAB9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471" y="2158569"/>
            <a:ext cx="3316055" cy="336786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292D793-CC80-4EAD-9CC3-EC26EC26DC7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14BB234-D6D4-6AAD-2D1F-311BEA29B9C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20BC393-115E-7AD7-256B-DB3D32749482}"/>
              </a:ext>
            </a:extLst>
          </p:cNvPr>
          <p:cNvSpPr txBox="1"/>
          <p:nvPr/>
        </p:nvSpPr>
        <p:spPr>
          <a:xfrm>
            <a:off x="833312" y="4747317"/>
            <a:ext cx="3053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¹ - A corrente máxima medida quando o motor é alimentado por uma tenção de 5 V é de 0,45 A</a:t>
            </a:r>
          </a:p>
        </p:txBody>
      </p:sp>
    </p:spTree>
    <p:extLst>
      <p:ext uri="{BB962C8B-B14F-4D97-AF65-F5344CB8AC3E}">
        <p14:creationId xmlns:p14="http://schemas.microsoft.com/office/powerpoint/2010/main" val="2196143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1EFA487-7809-5AF5-5EAD-0F5F1F25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</a:rPr>
              <a:t>TB6612FNG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B199C4-822B-3F46-ED28-0C996569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16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7B6DE00-5DDA-A24C-B0A7-E71187D55CDF}"/>
              </a:ext>
            </a:extLst>
          </p:cNvPr>
          <p:cNvSpPr txBox="1"/>
          <p:nvPr/>
        </p:nvSpPr>
        <p:spPr>
          <a:xfrm>
            <a:off x="4790390" y="4747317"/>
            <a:ext cx="398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hlinkClick r:id="rId2"/>
              </a:rPr>
              <a:t>Driver Motor Tb6612fng Ponte H Tb6612 P/ 2 Motores | Parcelamento sem juros (mercadolivre.com.br)</a:t>
            </a:r>
            <a:endParaRPr lang="pt-BR" sz="9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B62AEBA-D914-80F8-1550-A3EE7485A815}"/>
              </a:ext>
            </a:extLst>
          </p:cNvPr>
          <p:cNvSpPr txBox="1"/>
          <p:nvPr/>
        </p:nvSpPr>
        <p:spPr>
          <a:xfrm>
            <a:off x="833312" y="2355625"/>
            <a:ext cx="36728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Controle de dois motores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Tensão para controle dos motores: 4,5 – 13,5 [V]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Corrente máxima em cada saída: 1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Controle de sentido de rotação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Controle de velocidade por PWM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Dimensões: 21x19x3,6 [mm]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R$43,00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292D793-CC80-4EAD-9CC3-EC26EC26DC7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14BB234-D6D4-6AAD-2D1F-311BEA29B9C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E9D5BE-B215-4324-C3F0-57EB8DC7F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595" y="2438993"/>
            <a:ext cx="3240531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4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1EFA487-7809-5AF5-5EAD-0F5F1F25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</a:rPr>
              <a:t>Joystick module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B199C4-822B-3F46-ED28-0C996569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17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B62AEBA-D914-80F8-1550-A3EE7485A815}"/>
              </a:ext>
            </a:extLst>
          </p:cNvPr>
          <p:cNvSpPr txBox="1"/>
          <p:nvPr/>
        </p:nvSpPr>
        <p:spPr>
          <a:xfrm>
            <a:off x="998239" y="3564487"/>
            <a:ext cx="3672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Dois outputs </a:t>
            </a:r>
            <a:r>
              <a:rPr lang="pt-BR" dirty="0" err="1"/>
              <a:t>Vrx</a:t>
            </a:r>
            <a:r>
              <a:rPr lang="pt-BR" dirty="0"/>
              <a:t> e </a:t>
            </a:r>
            <a:r>
              <a:rPr lang="pt-BR" dirty="0" err="1"/>
              <a:t>Vry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R$ 11,00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4C09AF-CE87-B179-6C1F-155FD98A1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961" y="2150644"/>
            <a:ext cx="2937800" cy="319701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7B6DE00-5DDA-A24C-B0A7-E71187D55CDF}"/>
              </a:ext>
            </a:extLst>
          </p:cNvPr>
          <p:cNvSpPr txBox="1"/>
          <p:nvPr/>
        </p:nvSpPr>
        <p:spPr>
          <a:xfrm>
            <a:off x="5563567" y="5232246"/>
            <a:ext cx="22265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/>
              </a:rPr>
              <a:t>Ref. : </a:t>
            </a:r>
            <a:r>
              <a:rPr lang="pt-BR" sz="900" dirty="0">
                <a:hlinkClick r:id="rId4"/>
              </a:rPr>
              <a:t>joystick_module.pdf (energiazero.org)</a:t>
            </a:r>
            <a:endParaRPr lang="pt-BR" sz="9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684160-BAAC-C17E-726E-7D8D49D804D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94EC4DC-F63F-815A-EE53-8F2D13A5A099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799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1EFA487-7809-5AF5-5EAD-0F5F1F25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</a:rPr>
              <a:t>ACS712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B199C4-822B-3F46-ED28-0C996569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18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B62AEBA-D914-80F8-1550-A3EE7485A815}"/>
              </a:ext>
            </a:extLst>
          </p:cNvPr>
          <p:cNvSpPr txBox="1"/>
          <p:nvPr/>
        </p:nvSpPr>
        <p:spPr>
          <a:xfrm>
            <a:off x="1028538" y="2155489"/>
            <a:ext cx="3672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Variação de 185 </a:t>
            </a:r>
            <a:r>
              <a:rPr lang="pt-BR" dirty="0" err="1"/>
              <a:t>mV</a:t>
            </a:r>
            <a:r>
              <a:rPr lang="pt-BR" dirty="0"/>
              <a:t>/A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Tenção máxima de saída 5 V 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R$ 55,50 – 3 unidades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684160-BAAC-C17E-726E-7D8D49D804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94EC4DC-F63F-815A-EE53-8F2D13A5A09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D37A711-424E-C5E4-6A56-E6B9E9163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368" y="2220995"/>
            <a:ext cx="2686983" cy="268698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CCEB7B-5C7B-7EAF-5D75-28E2582E0B66}"/>
              </a:ext>
            </a:extLst>
          </p:cNvPr>
          <p:cNvSpPr txBox="1"/>
          <p:nvPr/>
        </p:nvSpPr>
        <p:spPr>
          <a:xfrm>
            <a:off x="5319392" y="4907978"/>
            <a:ext cx="3047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hlinkClick r:id="rId5"/>
              </a:rPr>
              <a:t>1pcs Acs712 5a/acs712 20a/acs712 30a Salão Atual Sensor Module Acs712 Modelo Acs712 5a 20a 30a - Kits De Automação - </a:t>
            </a:r>
            <a:r>
              <a:rPr lang="pt-BR" sz="800" dirty="0" err="1">
                <a:hlinkClick r:id="rId5"/>
              </a:rPr>
              <a:t>AliExpress</a:t>
            </a:r>
            <a:endParaRPr lang="pt-BR" sz="8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91762DD-8C16-4895-9DA1-5E5835356487}"/>
              </a:ext>
            </a:extLst>
          </p:cNvPr>
          <p:cNvSpPr txBox="1"/>
          <p:nvPr/>
        </p:nvSpPr>
        <p:spPr>
          <a:xfrm>
            <a:off x="899162" y="3431942"/>
            <a:ext cx="3672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¹ -  As entradas ADC da </a:t>
            </a:r>
            <a:r>
              <a:rPr lang="pt-BR" dirty="0" err="1"/>
              <a:t>bluepill</a:t>
            </a:r>
            <a:r>
              <a:rPr lang="pt-BR" dirty="0"/>
              <a:t> são de máximo 3,6 V, porem a tensão máxima de saída é de 2,7 V e a tenção mínima é de 2,3 V.</a:t>
            </a:r>
          </a:p>
          <a:p>
            <a:r>
              <a:rPr lang="pt-BR" dirty="0"/>
              <a:t>Assim teremos uma variação de ~250 Bit na entrada da placa.</a:t>
            </a:r>
          </a:p>
        </p:txBody>
      </p:sp>
    </p:spTree>
    <p:extLst>
      <p:ext uri="{BB962C8B-B14F-4D97-AF65-F5344CB8AC3E}">
        <p14:creationId xmlns:p14="http://schemas.microsoft.com/office/powerpoint/2010/main" val="3006244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1EFA487-7809-5AF5-5EAD-0F5F1F25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</a:rPr>
              <a:t>OLED 128x64 0.96 in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B199C4-822B-3F46-ED28-0C996569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19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B62AEBA-D914-80F8-1550-A3EE7485A815}"/>
              </a:ext>
            </a:extLst>
          </p:cNvPr>
          <p:cNvSpPr txBox="1"/>
          <p:nvPr/>
        </p:nvSpPr>
        <p:spPr>
          <a:xfrm>
            <a:off x="912691" y="2789733"/>
            <a:ext cx="42564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Pins SCL e DAS para comunicado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Existem bibliotecas para stm32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Densidade aproximada de 8250 pixels/</a:t>
            </a:r>
            <a:r>
              <a:rPr lang="pt-BR" dirty="0" err="1"/>
              <a:t>polega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R$ 20,57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684160-BAAC-C17E-726E-7D8D49D804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94EC4DC-F63F-815A-EE53-8F2D13A5A09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1FD501E-78C7-0102-060A-51BC8BF4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539" y="2106212"/>
            <a:ext cx="2695923" cy="26455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81E5793-8DA4-96EC-EB3B-3BF2F9725C1D}"/>
              </a:ext>
            </a:extLst>
          </p:cNvPr>
          <p:cNvSpPr txBox="1"/>
          <p:nvPr/>
        </p:nvSpPr>
        <p:spPr>
          <a:xfrm>
            <a:off x="5419539" y="4751787"/>
            <a:ext cx="2770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hlinkClick r:id="rId5"/>
              </a:rPr>
              <a:t>Display </a:t>
            </a:r>
            <a:r>
              <a:rPr lang="pt-BR" sz="800" dirty="0" err="1">
                <a:hlinkClick r:id="rId5"/>
              </a:rPr>
              <a:t>Oled</a:t>
            </a:r>
            <a:r>
              <a:rPr lang="pt-BR" sz="800" dirty="0">
                <a:hlinkClick r:id="rId5"/>
              </a:rPr>
              <a:t> 128x64 0.96 I2c Gráfico Arduino Azul Amarelo | Parcelamento sem juros (mercadolivre.com.br)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02902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12F6BD2-34ED-C01C-3670-BC49E9B7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Movimentos da mão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BB0A7129-7B6E-D4C1-FD95-FB9FC8339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793" y="1850703"/>
            <a:ext cx="4004000" cy="4122762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C84FDEE-6F99-2C00-398D-86D7C539FE5B}"/>
              </a:ext>
            </a:extLst>
          </p:cNvPr>
          <p:cNvSpPr txBox="1"/>
          <p:nvPr/>
        </p:nvSpPr>
        <p:spPr>
          <a:xfrm>
            <a:off x="822960" y="2034073"/>
            <a:ext cx="3049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prótese realizara movimentos  de extensão, flexão, reposição e oposição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5B3E7F9-4501-56E5-025F-0C19A88F1493}"/>
              </a:ext>
            </a:extLst>
          </p:cNvPr>
          <p:cNvSpPr txBox="1"/>
          <p:nvPr/>
        </p:nvSpPr>
        <p:spPr>
          <a:xfrm>
            <a:off x="4245661" y="5971391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hlinkClick r:id="rId3"/>
              </a:rPr>
              <a:t>2 Movimentos dos Dedos.  | Download </a:t>
            </a:r>
            <a:r>
              <a:rPr lang="pt-BR" sz="900" dirty="0" err="1">
                <a:hlinkClick r:id="rId3"/>
              </a:rPr>
              <a:t>Scientific</a:t>
            </a:r>
            <a:r>
              <a:rPr lang="pt-BR" sz="900" dirty="0">
                <a:hlinkClick r:id="rId3"/>
              </a:rPr>
              <a:t> </a:t>
            </a:r>
            <a:r>
              <a:rPr lang="pt-BR" sz="900" dirty="0" err="1">
                <a:hlinkClick r:id="rId3"/>
              </a:rPr>
              <a:t>Diagram</a:t>
            </a:r>
            <a:r>
              <a:rPr lang="pt-BR" sz="900" dirty="0">
                <a:hlinkClick r:id="rId3"/>
              </a:rPr>
              <a:t> (researchgate.net)</a:t>
            </a:r>
            <a:endParaRPr lang="pt-BR" sz="900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0500B27B-1FB4-E6DB-1A14-2D4C18630FB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F6B3AFB-3A34-3C9A-1491-59901EF5CBF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6515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1EFA487-7809-5AF5-5EAD-0F5F1F25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</a:rPr>
              <a:t>TTP223b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B199C4-822B-3F46-ED28-0C996569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20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B62AEBA-D914-80F8-1550-A3EE7485A815}"/>
              </a:ext>
            </a:extLst>
          </p:cNvPr>
          <p:cNvSpPr txBox="1"/>
          <p:nvPr/>
        </p:nvSpPr>
        <p:spPr>
          <a:xfrm>
            <a:off x="912691" y="2789733"/>
            <a:ext cx="4256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Output da saída (SIG) é igual ao input da entrada (VCC)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R$ 25,56  – 4 unidades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684160-BAAC-C17E-726E-7D8D49D804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94EC4DC-F63F-815A-EE53-8F2D13A5A09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81E5793-8DA4-96EC-EB3B-3BF2F9725C1D}"/>
              </a:ext>
            </a:extLst>
          </p:cNvPr>
          <p:cNvSpPr txBox="1"/>
          <p:nvPr/>
        </p:nvSpPr>
        <p:spPr>
          <a:xfrm>
            <a:off x="5419539" y="4751787"/>
            <a:ext cx="27706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hlinkClick r:id="rId4"/>
              </a:rPr>
              <a:t>3 X Teclado Sensor Touch Capacitivo Ttp223b | MercadoLivre</a:t>
            </a:r>
            <a:endParaRPr lang="pt-BR" sz="8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98723D0-6A39-9C34-52B7-13AA6C983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539" y="2196646"/>
            <a:ext cx="2770690" cy="239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42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8452AB-8005-2021-A85C-CF16B21B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do sistema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9C9C4E9-B2C1-7D83-ECE9-5E2A2E16E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321" y="1846263"/>
            <a:ext cx="4056310" cy="4062831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C805E0-5929-D4F9-947F-57EC079E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6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B199C4-822B-3F46-ED28-0C996569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22</a:t>
            </a:fld>
            <a:endParaRPr lang="pt-BR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D1EFA487-7809-5AF5-5EAD-0F5F1F259F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0100" y="398213"/>
            <a:ext cx="7543800" cy="1449387"/>
          </a:xfrm>
        </p:spPr>
        <p:txBody>
          <a:bodyPr>
            <a:no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</a:rPr>
              <a:t>Diagrama de sistemas</a:t>
            </a:r>
            <a:br>
              <a:rPr lang="pt-BR" sz="4000" dirty="0">
                <a:solidFill>
                  <a:schemeClr val="accent2"/>
                </a:solidFill>
              </a:rPr>
            </a:br>
            <a:br>
              <a:rPr lang="pt-BR" sz="4000" dirty="0">
                <a:solidFill>
                  <a:schemeClr val="accent2"/>
                </a:solidFill>
              </a:rPr>
            </a:br>
            <a:endParaRPr lang="pt-BR" sz="4000" dirty="0">
              <a:solidFill>
                <a:schemeClr val="accent2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684160-BAAC-C17E-726E-7D8D49D804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94EC4DC-F63F-815A-EE53-8F2D13A5A09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20745195-2FE8-1D30-89C0-2FD991C9AF34}"/>
              </a:ext>
            </a:extLst>
          </p:cNvPr>
          <p:cNvGraphicFramePr>
            <a:graphicFrameLocks noGrp="1"/>
          </p:cNvGraphicFramePr>
          <p:nvPr/>
        </p:nvGraphicFramePr>
        <p:xfrm>
          <a:off x="1875155" y="1331055"/>
          <a:ext cx="5393690" cy="1395413"/>
        </p:xfrm>
        <a:graphic>
          <a:graphicData uri="http://schemas.openxmlformats.org/drawingml/2006/table">
            <a:tbl>
              <a:tblPr firstRow="1" firstCol="1" bandRow="1">
                <a:tableStyleId>{4A7FCA8E-650A-4BF6-8EAA-901E742FEB8F}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746034162"/>
                    </a:ext>
                  </a:extLst>
                </a:gridCol>
                <a:gridCol w="4136390">
                  <a:extLst>
                    <a:ext uri="{9D8B030D-6E8A-4147-A177-3AD203B41FA5}">
                      <a16:colId xmlns:a16="http://schemas.microsoft.com/office/drawing/2014/main" val="359061617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ISR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98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Nome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 err="1">
                          <a:effectLst/>
                        </a:rPr>
                        <a:t>manageBluetooth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2737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Prioridade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6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569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Disparado por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USART2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3730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Detalhes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Interrupção do pino RX2, responsável por receber o sinal </a:t>
                      </a:r>
                      <a:r>
                        <a:rPr lang="pt-BR" sz="1100" dirty="0" err="1">
                          <a:effectLst/>
                        </a:rPr>
                        <a:t>bluetooth</a:t>
                      </a:r>
                      <a:r>
                        <a:rPr lang="pt-BR" sz="1100" dirty="0">
                          <a:effectLst/>
                        </a:rPr>
                        <a:t> de uma fonte externa, envia-los para </a:t>
                      </a:r>
                      <a:r>
                        <a:rPr lang="pt-BR" sz="1100" dirty="0" err="1">
                          <a:effectLst/>
                        </a:rPr>
                        <a:t>cInternalCommand</a:t>
                      </a:r>
                      <a:r>
                        <a:rPr lang="pt-BR" sz="1100" dirty="0">
                          <a:effectLst/>
                        </a:rPr>
                        <a:t> ou </a:t>
                      </a:r>
                      <a:r>
                        <a:rPr lang="pt-BR" sz="1100" dirty="0" err="1">
                          <a:effectLst/>
                        </a:rPr>
                        <a:t>ucNewGV</a:t>
                      </a:r>
                      <a:r>
                        <a:rPr lang="pt-BR" sz="1100" dirty="0">
                          <a:effectLst/>
                        </a:rPr>
                        <a:t>.</a:t>
                      </a: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Também responsável por  enviar vetor  de char (</a:t>
                      </a:r>
                      <a:r>
                        <a:rPr lang="pt-BR" sz="1100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ucUartChart</a:t>
                      </a: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) via interrupção do pino  TX2</a:t>
                      </a:r>
                      <a:endParaRPr lang="pt-BR" sz="11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7298919"/>
                  </a:ext>
                </a:extLst>
              </a:tr>
            </a:tbl>
          </a:graphicData>
        </a:graphic>
      </p:graphicFrame>
      <p:sp>
        <p:nvSpPr>
          <p:cNvPr id="14" name="Rectangle 2">
            <a:extLst>
              <a:ext uri="{FF2B5EF4-FFF2-40B4-BE49-F238E27FC236}">
                <a16:creationId xmlns:a16="http://schemas.microsoft.com/office/drawing/2014/main" id="{095B1955-533B-E3D1-8AC0-262008548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838" y="102945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5CF1E8F3-D229-BEDE-8C7E-1EB615CDD0FD}"/>
              </a:ext>
            </a:extLst>
          </p:cNvPr>
          <p:cNvGraphicFramePr>
            <a:graphicFrameLocks noGrp="1"/>
          </p:cNvGraphicFramePr>
          <p:nvPr/>
        </p:nvGraphicFramePr>
        <p:xfrm>
          <a:off x="1875155" y="2938863"/>
          <a:ext cx="5393690" cy="1036638"/>
        </p:xfrm>
        <a:graphic>
          <a:graphicData uri="http://schemas.openxmlformats.org/drawingml/2006/table">
            <a:tbl>
              <a:tblPr firstRow="1" firstCol="1" bandRow="1">
                <a:tableStyleId>{4A7FCA8E-650A-4BF6-8EAA-901E742FEB8F}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600469285"/>
                    </a:ext>
                  </a:extLst>
                </a:gridCol>
                <a:gridCol w="4136390">
                  <a:extLst>
                    <a:ext uri="{9D8B030D-6E8A-4147-A177-3AD203B41FA5}">
                      <a16:colId xmlns:a16="http://schemas.microsoft.com/office/drawing/2014/main" val="81983114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ISR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1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Nome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manageButtons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0328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Prioridade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5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2485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Disparado por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GPIO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1740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Detalhes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Interrupção do GPIO, </a:t>
                      </a:r>
                      <a:r>
                        <a:rPr lang="pt-BR" sz="1100" dirty="0" err="1">
                          <a:effectLst/>
                        </a:rPr>
                        <a:t>reponsavel</a:t>
                      </a:r>
                      <a:r>
                        <a:rPr lang="pt-BR" sz="1100" dirty="0">
                          <a:effectLst/>
                        </a:rPr>
                        <a:t> por identificar o botão selecionado e criar um vetor com os botões pressionados.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1888352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BC9E27E7-7C4E-EC48-E7E8-FE8DA8E82394}"/>
              </a:ext>
            </a:extLst>
          </p:cNvPr>
          <p:cNvGraphicFramePr>
            <a:graphicFrameLocks noGrp="1"/>
          </p:cNvGraphicFramePr>
          <p:nvPr/>
        </p:nvGraphicFramePr>
        <p:xfrm>
          <a:off x="1875155" y="4187896"/>
          <a:ext cx="5393690" cy="857250"/>
        </p:xfrm>
        <a:graphic>
          <a:graphicData uri="http://schemas.openxmlformats.org/drawingml/2006/table">
            <a:tbl>
              <a:tblPr firstRow="1" firstCol="1" bandRow="1">
                <a:tableStyleId>{4A7FCA8E-650A-4BF6-8EAA-901E742FEB8F}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471899262"/>
                    </a:ext>
                  </a:extLst>
                </a:gridCol>
                <a:gridCol w="4136390">
                  <a:extLst>
                    <a:ext uri="{9D8B030D-6E8A-4147-A177-3AD203B41FA5}">
                      <a16:colId xmlns:a16="http://schemas.microsoft.com/office/drawing/2014/main" val="63409111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Task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445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Nome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manageGUI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9405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Prioridade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 err="1">
                          <a:effectLst/>
                        </a:rPr>
                        <a:t>osPriorityHigh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7791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Tamanho do stack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128 Words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2858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Detalhes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Tarefa responsável por gerenciar toda a interface com o usuário.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2923390"/>
                  </a:ext>
                </a:extLst>
              </a:tr>
            </a:tbl>
          </a:graphicData>
        </a:graphic>
      </p:graphicFrame>
      <p:sp>
        <p:nvSpPr>
          <p:cNvPr id="18" name="Rectangle 3">
            <a:extLst>
              <a:ext uri="{FF2B5EF4-FFF2-40B4-BE49-F238E27FC236}">
                <a16:creationId xmlns:a16="http://schemas.microsoft.com/office/drawing/2014/main" id="{E5207AC4-C077-0D05-CC75-6930C2A5A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838" y="525380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3089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B199C4-822B-3F46-ED28-0C996569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23</a:t>
            </a:fld>
            <a:endParaRPr lang="pt-BR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D1EFA487-7809-5AF5-5EAD-0F5F1F259F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0100" y="398213"/>
            <a:ext cx="7543800" cy="1449387"/>
          </a:xfrm>
        </p:spPr>
        <p:txBody>
          <a:bodyPr>
            <a:no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</a:rPr>
              <a:t>Diagrama de sistemas</a:t>
            </a:r>
            <a:br>
              <a:rPr lang="pt-BR" sz="4000" dirty="0">
                <a:solidFill>
                  <a:schemeClr val="accent2"/>
                </a:solidFill>
              </a:rPr>
            </a:br>
            <a:br>
              <a:rPr lang="pt-BR" sz="4000" dirty="0">
                <a:solidFill>
                  <a:schemeClr val="accent2"/>
                </a:solidFill>
              </a:rPr>
            </a:br>
            <a:endParaRPr lang="pt-BR" sz="4000" dirty="0">
              <a:solidFill>
                <a:schemeClr val="accent2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684160-BAAC-C17E-726E-7D8D49D804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94EC4DC-F63F-815A-EE53-8F2D13A5A09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E5207AC4-C077-0D05-CC75-6930C2A5A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838" y="525380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FD41EA86-03E4-6A19-2F4E-A5189A598BF1}"/>
              </a:ext>
            </a:extLst>
          </p:cNvPr>
          <p:cNvGraphicFramePr>
            <a:graphicFrameLocks noGrp="1"/>
          </p:cNvGraphicFramePr>
          <p:nvPr/>
        </p:nvGraphicFramePr>
        <p:xfrm>
          <a:off x="1874838" y="2684880"/>
          <a:ext cx="5393690" cy="1036638"/>
        </p:xfrm>
        <a:graphic>
          <a:graphicData uri="http://schemas.openxmlformats.org/drawingml/2006/table">
            <a:tbl>
              <a:tblPr firstRow="1" firstCol="1" bandRow="1">
                <a:tableStyleId>{4A7FCA8E-650A-4BF6-8EAA-901E742FEB8F}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880602340"/>
                    </a:ext>
                  </a:extLst>
                </a:gridCol>
                <a:gridCol w="4136390">
                  <a:extLst>
                    <a:ext uri="{9D8B030D-6E8A-4147-A177-3AD203B41FA5}">
                      <a16:colId xmlns:a16="http://schemas.microsoft.com/office/drawing/2014/main" val="224846526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Task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40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Nome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 err="1">
                          <a:effectLst/>
                        </a:rPr>
                        <a:t>actuate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5476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Prioridade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 err="1">
                          <a:effectLst/>
                        </a:rPr>
                        <a:t>osPriorityRealTime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8264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Tamanho do stack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128 Words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3393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Detalhes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Tarefa responsável por acionar os motores, a tarefa  é chamada via Flag.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687190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67B6AC9-7278-FAB3-8710-DF290956E512}"/>
              </a:ext>
            </a:extLst>
          </p:cNvPr>
          <p:cNvGraphicFramePr>
            <a:graphicFrameLocks noGrp="1"/>
          </p:cNvGraphicFramePr>
          <p:nvPr/>
        </p:nvGraphicFramePr>
        <p:xfrm>
          <a:off x="1871003" y="4278445"/>
          <a:ext cx="5393690" cy="857250"/>
        </p:xfrm>
        <a:graphic>
          <a:graphicData uri="http://schemas.openxmlformats.org/drawingml/2006/table">
            <a:tbl>
              <a:tblPr firstRow="1" firstCol="1" bandRow="1">
                <a:tableStyleId>{4A7FCA8E-650A-4BF6-8EAA-901E742FEB8F}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310150473"/>
                    </a:ext>
                  </a:extLst>
                </a:gridCol>
                <a:gridCol w="4136390">
                  <a:extLst>
                    <a:ext uri="{9D8B030D-6E8A-4147-A177-3AD203B41FA5}">
                      <a16:colId xmlns:a16="http://schemas.microsoft.com/office/drawing/2014/main" val="2142830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 err="1">
                          <a:effectLst/>
                        </a:rPr>
                        <a:t>Task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07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Nome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 err="1">
                          <a:effectLst/>
                        </a:rPr>
                        <a:t>manageSystem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243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Prioridade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 err="1">
                          <a:effectLst/>
                        </a:rPr>
                        <a:t>osPriorityNormal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7355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Tamanho do stack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128 Words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853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Detalhes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Tarefa responsável pelo loop principal do  código.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2855496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E76C659E-98FB-279C-EF36-D1EE41224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7063" y="35147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6EE7696E-809B-1B60-55C6-97A866E5D3F3}"/>
              </a:ext>
            </a:extLst>
          </p:cNvPr>
          <p:cNvGraphicFramePr>
            <a:graphicFrameLocks noGrp="1"/>
          </p:cNvGraphicFramePr>
          <p:nvPr/>
        </p:nvGraphicFramePr>
        <p:xfrm>
          <a:off x="1875155" y="1188969"/>
          <a:ext cx="5393690" cy="1036638"/>
        </p:xfrm>
        <a:graphic>
          <a:graphicData uri="http://schemas.openxmlformats.org/drawingml/2006/table">
            <a:tbl>
              <a:tblPr firstRow="1" firstCol="1" bandRow="1">
                <a:tableStyleId>{4A7FCA8E-650A-4BF6-8EAA-901E742FEB8F}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501391965"/>
                    </a:ext>
                  </a:extLst>
                </a:gridCol>
                <a:gridCol w="4136390">
                  <a:extLst>
                    <a:ext uri="{9D8B030D-6E8A-4147-A177-3AD203B41FA5}">
                      <a16:colId xmlns:a16="http://schemas.microsoft.com/office/drawing/2014/main" val="362489253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Task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715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Nome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 err="1">
                          <a:effectLst/>
                        </a:rPr>
                        <a:t>CallbackDMA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8138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Prioridade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6723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Disparada  por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DMA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9768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Detalhes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Responsável por  colocar os valores do  DMA em um vetor (</a:t>
                      </a:r>
                      <a:r>
                        <a:rPr lang="pt-BR" sz="1100" dirty="0" err="1">
                          <a:effectLst/>
                        </a:rPr>
                        <a:t>ucDmaData</a:t>
                      </a:r>
                      <a:r>
                        <a:rPr lang="pt-BR" sz="1100" dirty="0">
                          <a:effectLst/>
                        </a:rPr>
                        <a:t>) e acionar o interrupção para enviar dados </a:t>
                      </a:r>
                      <a:r>
                        <a:rPr lang="pt-BR" sz="1100" dirty="0" err="1">
                          <a:effectLst/>
                        </a:rPr>
                        <a:t>bluetooth</a:t>
                      </a:r>
                      <a:r>
                        <a:rPr lang="pt-BR" sz="1100" dirty="0">
                          <a:effectLst/>
                        </a:rPr>
                        <a:t>.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177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668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9DD5EA-2189-F15C-1BF9-60188565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Quantidade de níveis de força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446F6FB2-7B79-9526-87DF-7A29DAD7C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=0.185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×0.4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=±0,074 [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pt-BR" dirty="0"/>
              </a:p>
              <a:p>
                <a:pPr algn="ctr"/>
                <a:r>
                  <a:rPr lang="pt-BR" dirty="0"/>
                  <a:t>- 0 [A] nos sensores é igual uma  saída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2,5 [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pt-BR" dirty="0"/>
              </a:p>
              <a:p>
                <a:pPr algn="ctr"/>
                <a:r>
                  <a:rPr lang="pt-BR" dirty="0"/>
                  <a:t>- A range do sensor é de -5 [A] à 5 [A], logo é de 10 [A].</a:t>
                </a:r>
              </a:p>
              <a:p>
                <a:pPr marL="0" indent="0" algn="ctr">
                  <a:buNone/>
                </a:pPr>
                <a:r>
                  <a:rPr lang="pt-BR" dirty="0"/>
                  <a:t>- A resolução do ADC é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𝐵𝑖𝑡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𝑏𝑖𝑡</m:t>
                              </m:r>
                            </m:e>
                          </m:d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=0,00244140625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𝑏𝑖𝑡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pt-B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𝑏𝑖𝑡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×0.185 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=0,00045166015625 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𝑏𝑖𝑡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𝑏𝑖𝑡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×2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=81 [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𝑟𝑒𝑠𝑜𝑙𝑢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dirty="0"/>
              </a:p>
              <a:p>
                <a:pPr marL="0" indent="0" algn="ctr">
                  <a:buNone/>
                </a:pPr>
                <a:endParaRPr lang="pt-BR" dirty="0"/>
              </a:p>
            </p:txBody>
          </p:sp>
        </mc:Choice>
        <mc:Fallback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446F6FB2-7B79-9526-87DF-7A29DAD7C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3CC9C0E-2241-FF6A-9B7C-49F33531C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758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56272-DE2F-DB97-E09F-74FB49673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Gráfico  de velocidade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A65FDF87-053C-5801-9398-447630D6CC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3749041" cy="4023360"/>
              </a:xfrm>
            </p:spPr>
            <p:txBody>
              <a:bodyPr/>
              <a:lstStyle/>
              <a:p>
                <a:pPr algn="ctr"/>
                <a:r>
                  <a:rPr lang="pt-BR" dirty="0"/>
                  <a:t>Equação de </a:t>
                </a:r>
                <a:r>
                  <a:rPr lang="pt-BR" dirty="0" err="1"/>
                  <a:t>sigmod</a:t>
                </a:r>
                <a:r>
                  <a:rPr lang="pt-BR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𝑐𝑘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pt-BR" dirty="0"/>
              </a:p>
              <a:p>
                <a:pPr algn="ctr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den>
                    </m:f>
                  </m:oMath>
                </a14:m>
                <a:endParaRPr lang="pt-BR" b="0" dirty="0"/>
              </a:p>
              <a:p>
                <a:pPr algn="ctr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=10.1</m:t>
                    </m:r>
                  </m:oMath>
                </a14:m>
                <a:endParaRPr lang="pt-BR" b="0" dirty="0"/>
              </a:p>
              <a:p>
                <a:pPr algn="ctr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=1.089499314</m:t>
                    </m:r>
                  </m:oMath>
                </a14:m>
                <a:endParaRPr lang="pt-BR" dirty="0"/>
              </a:p>
              <a:p>
                <a:pPr algn="ctr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−10.1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10.1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−1.089499314×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+6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pt-BR" dirty="0"/>
              </a:p>
              <a:p>
                <a:pPr algn="ctr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A65FDF87-053C-5801-9398-447630D6CC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3749041" cy="4023360"/>
              </a:xfrm>
              <a:blipFill>
                <a:blip r:embed="rId2"/>
                <a:stretch>
                  <a:fillRect l="-2276" t="-1667" r="-3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30A044-DE02-028E-5492-22B8E0166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25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1FDA2C-28F6-3EC2-C5CF-4390792AE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03" y="2090057"/>
            <a:ext cx="3477038" cy="321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14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EC4A9-4FF1-B7C4-5947-3AD1699A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Circuito elétrico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0891DBA-53CF-C678-7D47-D0618EB8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26</a:t>
            </a:fld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DCCDF46-C3C8-D7ED-A5C6-0D731CA01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664" y="1846263"/>
            <a:ext cx="693112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97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EC4A9-4FF1-B7C4-5947-3AD1699A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Circuito elétrico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0891DBA-53CF-C678-7D47-D0618EB8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27</a:t>
            </a:fld>
            <a:endParaRPr lang="pt-BR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DEFEB27-86C1-D566-2705-C1E9A2D45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381" y="286603"/>
            <a:ext cx="8109025" cy="5682875"/>
          </a:xfrm>
        </p:spPr>
      </p:pic>
    </p:spTree>
    <p:extLst>
      <p:ext uri="{BB962C8B-B14F-4D97-AF65-F5344CB8AC3E}">
        <p14:creationId xmlns:p14="http://schemas.microsoft.com/office/powerpoint/2010/main" val="2846412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37DB5D-41B9-3FAC-A031-0318BEB94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28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505855-D47D-59C6-686F-4D84FEE39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57" y="541175"/>
            <a:ext cx="8153485" cy="48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73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49BE44-C1AA-2357-5566-F41451A7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telas e caixa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B6D6CF0-F2DD-94DD-9AE6-3853B91A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29</a:t>
            </a:fld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6EC1EDD-D618-7421-139F-AE1811B72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446025" y="1820007"/>
            <a:ext cx="4251948" cy="425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82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E0B3B-DB66-D811-3185-8AB47B1E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Parte interna dos dedos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B3B044D-B4DB-57FC-C890-3D6E34E0F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58" y="1874255"/>
            <a:ext cx="4217024" cy="4022725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147DCF-5CB3-5C54-51F0-21B30005E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3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691483A-7AB8-EAB9-0456-2E0345FFF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80" y="1944112"/>
            <a:ext cx="3445383" cy="333355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4A1E6C-2616-4D74-78CE-577A571CBC9F}"/>
              </a:ext>
            </a:extLst>
          </p:cNvPr>
          <p:cNvSpPr txBox="1"/>
          <p:nvPr/>
        </p:nvSpPr>
        <p:spPr>
          <a:xfrm>
            <a:off x="5248360" y="5268974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hlinkClick r:id="rId4"/>
              </a:rPr>
              <a:t>Lesões Dos Tendões Extensores Da Mão - Traumatologia E Ortopedia</a:t>
            </a:r>
            <a:endParaRPr lang="pt-BR" sz="8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E90C0CE-CB42-2E86-2763-7D6E776041F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64E1DE4-1D92-A533-ED3A-B42DD3366265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8331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CBD07-476B-2B02-0DE3-BD1464CE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414A7C-45C5-0F74-2277-57F8030FA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30</a:t>
            </a:fld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50A525B-6C10-8D01-EB6A-4A4F289B5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80" y="208967"/>
            <a:ext cx="8143040" cy="5700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360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B2A86DB-FBF4-B46C-4D63-1C7F3CCF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31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218087-0053-4C7E-4E41-03E60EF258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14" y="397420"/>
            <a:ext cx="8560586" cy="5710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2512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5DBE1D6-3AA3-A17C-AB7E-D46682B57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32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85162B1-9DA5-0E3B-0A9C-EB4371750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13" y="516225"/>
            <a:ext cx="8089145" cy="521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76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FCE7B0F-EB07-2D1A-AB4C-FFDA5644B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Externo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46197B8-7220-A63A-E421-D1042D3A0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33</a:t>
            </a:fld>
            <a:endParaRPr lang="pt-BR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29E676F-608F-8187-8745-2A63B9632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" y="1997875"/>
            <a:ext cx="7543800" cy="2862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3079" tIns="177744" rIns="9144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kumimoji="0" lang="pt-BR" altLang="pt-BR" sz="1400" b="1" i="0" u="none" strike="noStrike" cap="none" normalizeH="0" baseline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ódigos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 bmk="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Como já descrito no capítulo Arquivos externos</a:t>
            </a:r>
            <a:r>
              <a:rPr kumimoji="0" lang="pt-BR" altLang="pt-BR" sz="1100" b="0" i="0" u="none" strike="noStrike" cap="none" normalizeH="0" baseline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os códigos na pasta “SSD1306” são de autoria de Olivier Van Den Eede (4ilo) escritas em 2016 e com revisões feitas por Aleksander Alekseev (afiskon) em 2018.</a:t>
            </a:r>
            <a:endParaRPr kumimoji="0" lang="pt-BR" altLang="pt-BR" sz="400" b="0" i="0" u="none" strike="noStrike" cap="none" normalizeH="0" baseline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Esses arquivos contêm funções para o controle do display OLED, fontes de texto e configurações.</a:t>
            </a:r>
            <a:endParaRPr kumimoji="0" lang="pt-BR" altLang="pt-BR" sz="400" b="0" i="0" u="none" strike="noStrike" cap="none" normalizeH="0" baseline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Biblioteca disponível no site: </a:t>
            </a:r>
            <a:r>
              <a:rPr kumimoji="0" lang="pt-BR" altLang="pt-BR" sz="1100" b="0" i="0" u="none" strike="noStrike" cap="none" normalizeH="0" baseline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hlinkClick r:id="rId2"/>
              </a:rPr>
              <a:t>https://github.com/afiskon/stm32-ssd1306</a:t>
            </a:r>
            <a:endParaRPr kumimoji="0" lang="pt-BR" altLang="pt-BR" sz="1400" b="1" i="0" u="none" strike="noStrike" cap="none" normalizeH="0" baseline="0" bmk="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1" i="0" u="none" strike="noStrike" cap="none" normalizeH="0" baseline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Desenhos</a:t>
            </a:r>
            <a:endParaRPr kumimoji="0" lang="pt-BR" altLang="pt-BR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Alguns desenhos utilizados para dimensionar a caixa, foram encontrados online.</a:t>
            </a:r>
            <a:endParaRPr kumimoji="0" lang="pt-BR" altLang="pt-BR" sz="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 RS232 HC-05 - jose revelo - https://grabcad.com/library/bluetooth-hc-05-1</a:t>
            </a:r>
            <a:endParaRPr kumimoji="0" lang="pt-BR" altLang="pt-BR" sz="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 JoyStick - Tine Logar - https://grabcad.com/library/dual-axis-xy-joystick-module-with-push-button-1/details?folder_id=2351413</a:t>
            </a:r>
            <a:endParaRPr kumimoji="0" lang="pt-BR" altLang="pt-BR" sz="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 ttp223 - Umberto arena - https://grabcad.com/library/sensor-touch_skynet-1</a:t>
            </a:r>
            <a:endParaRPr kumimoji="0" lang="pt-BR" altLang="pt-BR" sz="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 BluePill - denshi kousaku - https://grabcad.com/library/stm32f103c8t6-blue-pill-board-1</a:t>
            </a:r>
            <a:endParaRPr kumimoji="0" lang="pt-BR" altLang="pt-BR" sz="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 acs712 - Hanspeter Flütsch - https://grabcad.com/library/acs712-arduino-shield-1</a:t>
            </a:r>
            <a:endParaRPr kumimoji="0" lang="pt-BR" altLang="pt-BR" sz="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 Oled - Adrián San José Torices - https://grabcad.com/library/pantalla-oled-0-96-128x64-1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 tb6612fng - UNIT ELECTRONICS - </a:t>
            </a: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hlinkClick r:id="rId3"/>
              </a:rPr>
              <a:t>https://grabcad.com/library/doble-puente-h-tb6612fng-1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11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4E00251-C9E2-B2C5-CC25-8FA87CB5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34</a:t>
            </a:fld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4EB3B60-0948-1CBD-A8B2-A3A52D91E09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5F645D6-AE49-BEBE-585D-0C43C312450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DD302FB-2173-4C0C-6B3E-F260AAA58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51" y="1403693"/>
            <a:ext cx="8519898" cy="224047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43AB3ED-CF2A-F906-F318-577C60FC5D87}"/>
              </a:ext>
            </a:extLst>
          </p:cNvPr>
          <p:cNvSpPr txBox="1"/>
          <p:nvPr/>
        </p:nvSpPr>
        <p:spPr>
          <a:xfrm>
            <a:off x="1028849" y="3830844"/>
            <a:ext cx="7380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Semanas: </a:t>
            </a:r>
          </a:p>
          <a:p>
            <a:r>
              <a:rPr lang="pt-BR" dirty="0"/>
              <a:t>	18/10/2022: Do dia 18/10/2022 até 24/10/2022</a:t>
            </a:r>
          </a:p>
          <a:p>
            <a:r>
              <a:rPr lang="pt-BR" dirty="0"/>
              <a:t>	25/10/2022: Do dia 25/10/2022 até 31/10/2022</a:t>
            </a:r>
          </a:p>
          <a:p>
            <a:r>
              <a:rPr lang="pt-BR" dirty="0"/>
              <a:t>	01/11/2022: Do dia 01/11/2022 até 07/11/2022</a:t>
            </a:r>
          </a:p>
          <a:p>
            <a:r>
              <a:rPr lang="pt-BR" dirty="0"/>
              <a:t>	08/11/2022: Do dia 08/11/2022 até 14/11/2022</a:t>
            </a:r>
          </a:p>
          <a:p>
            <a:r>
              <a:rPr lang="pt-BR" dirty="0"/>
              <a:t>	15/11/2022: Do dia 15/11/2022 até 21/11/2022</a:t>
            </a:r>
          </a:p>
          <a:p>
            <a:r>
              <a:rPr lang="pt-BR" dirty="0"/>
              <a:t>	22/11/2022: Do dia 22/11/2022 até 28/11/2022</a:t>
            </a:r>
          </a:p>
          <a:p>
            <a:r>
              <a:rPr lang="pt-BR" dirty="0"/>
              <a:t>	29/11/2022: Do dia 29/11/2022 até 05/12/2022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253225-CC90-8E35-0942-E20BEF96A033}"/>
              </a:ext>
            </a:extLst>
          </p:cNvPr>
          <p:cNvSpPr txBox="1"/>
          <p:nvPr/>
        </p:nvSpPr>
        <p:spPr>
          <a:xfrm>
            <a:off x="2062163" y="1638301"/>
            <a:ext cx="804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rgbClr val="ACDFFE"/>
                </a:solidFill>
              </a:rPr>
              <a:t>Feito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EA05D37-DF07-D4C2-5BF7-496268F23474}"/>
              </a:ext>
            </a:extLst>
          </p:cNvPr>
          <p:cNvSpPr txBox="1"/>
          <p:nvPr/>
        </p:nvSpPr>
        <p:spPr>
          <a:xfrm>
            <a:off x="2062163" y="1824978"/>
            <a:ext cx="804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rgbClr val="FF0000"/>
                </a:solidFill>
              </a:rPr>
              <a:t>Atrasado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0BADA7-7891-DA19-564D-31516A97A005}"/>
              </a:ext>
            </a:extLst>
          </p:cNvPr>
          <p:cNvSpPr txBox="1"/>
          <p:nvPr/>
        </p:nvSpPr>
        <p:spPr>
          <a:xfrm>
            <a:off x="2867025" y="2010148"/>
            <a:ext cx="804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rgbClr val="ACDFFE"/>
                </a:solidFill>
              </a:rPr>
              <a:t>Feito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2EB328-53DD-DEBC-D4DF-38A13563941A}"/>
              </a:ext>
            </a:extLst>
          </p:cNvPr>
          <p:cNvSpPr txBox="1"/>
          <p:nvPr/>
        </p:nvSpPr>
        <p:spPr>
          <a:xfrm>
            <a:off x="3709988" y="2201178"/>
            <a:ext cx="804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rgbClr val="ACDFFE"/>
                </a:solidFill>
              </a:rPr>
              <a:t>Feito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AB3E42C-CD09-9391-F9DE-EDE13830D0D5}"/>
              </a:ext>
            </a:extLst>
          </p:cNvPr>
          <p:cNvSpPr txBox="1"/>
          <p:nvPr/>
        </p:nvSpPr>
        <p:spPr>
          <a:xfrm>
            <a:off x="3709988" y="2376736"/>
            <a:ext cx="804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rgbClr val="5B9BD5"/>
                </a:solidFill>
              </a:rPr>
              <a:t>Feito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25C6C65-4EEC-A5AA-8DE6-0EBB7D32C0A9}"/>
              </a:ext>
            </a:extLst>
          </p:cNvPr>
          <p:cNvSpPr txBox="1"/>
          <p:nvPr/>
        </p:nvSpPr>
        <p:spPr>
          <a:xfrm>
            <a:off x="2867025" y="1823471"/>
            <a:ext cx="804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rgbClr val="FF0000"/>
                </a:solidFill>
              </a:rPr>
              <a:t>Atrasado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6D3A315-9062-BDE9-4825-ED02028E0897}"/>
              </a:ext>
            </a:extLst>
          </p:cNvPr>
          <p:cNvSpPr txBox="1"/>
          <p:nvPr/>
        </p:nvSpPr>
        <p:spPr>
          <a:xfrm>
            <a:off x="3709988" y="1823471"/>
            <a:ext cx="804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rgbClr val="FF0000"/>
                </a:solidFill>
              </a:rPr>
              <a:t>Atrasado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B82134A-89C1-F82B-DB71-1812FE02E749}"/>
              </a:ext>
            </a:extLst>
          </p:cNvPr>
          <p:cNvSpPr txBox="1"/>
          <p:nvPr/>
        </p:nvSpPr>
        <p:spPr>
          <a:xfrm>
            <a:off x="4544563" y="1827667"/>
            <a:ext cx="804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rgbClr val="FF0000"/>
                </a:solidFill>
              </a:rPr>
              <a:t>Atrasado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D959CC0-D54E-2631-6612-1F4F8E1C0D87}"/>
              </a:ext>
            </a:extLst>
          </p:cNvPr>
          <p:cNvSpPr txBox="1"/>
          <p:nvPr/>
        </p:nvSpPr>
        <p:spPr>
          <a:xfrm>
            <a:off x="4514850" y="2570548"/>
            <a:ext cx="804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rgbClr val="5B9BD5"/>
                </a:solidFill>
              </a:rPr>
              <a:t>Feito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9D8398B-30C6-7DD2-3C79-21528ED8B40F}"/>
              </a:ext>
            </a:extLst>
          </p:cNvPr>
          <p:cNvSpPr txBox="1"/>
          <p:nvPr/>
        </p:nvSpPr>
        <p:spPr>
          <a:xfrm>
            <a:off x="4514850" y="2755718"/>
            <a:ext cx="804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rgbClr val="5B9BD5"/>
                </a:solidFill>
              </a:rPr>
              <a:t>Feito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777E6FF-97EB-66E8-6F66-1CA29A99613F}"/>
              </a:ext>
            </a:extLst>
          </p:cNvPr>
          <p:cNvSpPr txBox="1"/>
          <p:nvPr/>
        </p:nvSpPr>
        <p:spPr>
          <a:xfrm>
            <a:off x="5349425" y="1823471"/>
            <a:ext cx="804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rgbClr val="5B9BD5"/>
                </a:solidFill>
              </a:rPr>
              <a:t>Feito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74FB9B2-CC5C-81F3-5DBA-236712AF2D9E}"/>
              </a:ext>
            </a:extLst>
          </p:cNvPr>
          <p:cNvSpPr txBox="1"/>
          <p:nvPr/>
        </p:nvSpPr>
        <p:spPr>
          <a:xfrm>
            <a:off x="6154287" y="3102008"/>
            <a:ext cx="804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rgbClr val="ACDFFE"/>
                </a:solidFill>
              </a:rPr>
              <a:t>Feito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4FD9ADF-34F9-2FE0-04BD-920FBD24D86A}"/>
              </a:ext>
            </a:extLst>
          </p:cNvPr>
          <p:cNvSpPr txBox="1"/>
          <p:nvPr/>
        </p:nvSpPr>
        <p:spPr>
          <a:xfrm>
            <a:off x="6959149" y="3295302"/>
            <a:ext cx="804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rgbClr val="ACDFFE"/>
                </a:solidFill>
              </a:rPr>
              <a:t>Feito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D693356-2D26-5DF4-5C4D-0A397CDF7E80}"/>
              </a:ext>
            </a:extLst>
          </p:cNvPr>
          <p:cNvSpPr txBox="1"/>
          <p:nvPr/>
        </p:nvSpPr>
        <p:spPr>
          <a:xfrm>
            <a:off x="6959149" y="2915331"/>
            <a:ext cx="804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rgbClr val="ACDFFE"/>
                </a:solidFill>
              </a:rPr>
              <a:t>Feito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EBD0C33-8EB3-8DA4-6A1E-7DE2C0BF3739}"/>
              </a:ext>
            </a:extLst>
          </p:cNvPr>
          <p:cNvSpPr txBox="1"/>
          <p:nvPr/>
        </p:nvSpPr>
        <p:spPr>
          <a:xfrm>
            <a:off x="5319712" y="3115864"/>
            <a:ext cx="804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rgbClr val="FFFF00"/>
                </a:solidFill>
              </a:rPr>
              <a:t>Andamento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2ADD564-92E1-C993-0C1A-42B940CFD8C8}"/>
              </a:ext>
            </a:extLst>
          </p:cNvPr>
          <p:cNvSpPr txBox="1"/>
          <p:nvPr/>
        </p:nvSpPr>
        <p:spPr>
          <a:xfrm>
            <a:off x="4529707" y="3109938"/>
            <a:ext cx="804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rgbClr val="FFFF00"/>
                </a:solidFill>
              </a:rPr>
              <a:t>Andamento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A3A6537-EF45-DC05-092F-0036845B5A69}"/>
              </a:ext>
            </a:extLst>
          </p:cNvPr>
          <p:cNvSpPr txBox="1"/>
          <p:nvPr/>
        </p:nvSpPr>
        <p:spPr>
          <a:xfrm>
            <a:off x="6169144" y="2946437"/>
            <a:ext cx="804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rgbClr val="FFFF00"/>
                </a:solidFill>
              </a:rPr>
              <a:t>Andamento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96B9136-DA9E-B9FE-0135-D80FEC52C46B}"/>
              </a:ext>
            </a:extLst>
          </p:cNvPr>
          <p:cNvSpPr txBox="1"/>
          <p:nvPr/>
        </p:nvSpPr>
        <p:spPr>
          <a:xfrm>
            <a:off x="5327140" y="2920294"/>
            <a:ext cx="804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rgbClr val="FFC000"/>
                </a:solidFill>
              </a:rPr>
              <a:t>Andamento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A444224-55CA-BF95-96A4-95DD53BF87B1}"/>
              </a:ext>
            </a:extLst>
          </p:cNvPr>
          <p:cNvSpPr txBox="1"/>
          <p:nvPr/>
        </p:nvSpPr>
        <p:spPr>
          <a:xfrm>
            <a:off x="6154287" y="3294687"/>
            <a:ext cx="804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rgbClr val="FFC000"/>
                </a:solidFill>
              </a:rPr>
              <a:t>Andamento</a:t>
            </a:r>
          </a:p>
        </p:txBody>
      </p:sp>
    </p:spTree>
    <p:extLst>
      <p:ext uri="{BB962C8B-B14F-4D97-AF65-F5344CB8AC3E}">
        <p14:creationId xmlns:p14="http://schemas.microsoft.com/office/powerpoint/2010/main" val="2249299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9BFFEC8-AF01-7CD8-8BF9-6702F30B7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05" y="286604"/>
            <a:ext cx="7543800" cy="1450757"/>
          </a:xfrm>
        </p:spPr>
        <p:txBody>
          <a:bodyPr/>
          <a:lstStyle/>
          <a:p>
            <a:r>
              <a:rPr lang="pt-BR" dirty="0"/>
              <a:t>Características gerais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CFC0A8E-143A-F23D-7142-17FFE3D60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3478453" cy="23810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Uma prótese de mão pode ser tanto passiva quanto ativa: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Próteses passivas não possuem acionadores para controlar seus movimentos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9152A72-E062-B566-0A37-FC4F43F86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960" y="2096347"/>
            <a:ext cx="3496520" cy="266530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99D1C0E-7165-A8BA-D26B-D96AF49C4120}"/>
              </a:ext>
            </a:extLst>
          </p:cNvPr>
          <p:cNvSpPr txBox="1"/>
          <p:nvPr/>
        </p:nvSpPr>
        <p:spPr>
          <a:xfrm>
            <a:off x="6469225" y="4761653"/>
            <a:ext cx="21585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hlinkClick r:id="rId3"/>
              </a:rPr>
              <a:t>À procura do Capitão Gancho - Instituto Liberal</a:t>
            </a:r>
            <a:endParaRPr lang="pt-BR" sz="8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EDA7E5-02A9-7AE6-7309-1DA9D97C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47" y="3285167"/>
            <a:ext cx="3538988" cy="290103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BCA7077-5AE9-D31D-A2DB-951A5C519ED6}"/>
              </a:ext>
            </a:extLst>
          </p:cNvPr>
          <p:cNvSpPr txBox="1"/>
          <p:nvPr/>
        </p:nvSpPr>
        <p:spPr>
          <a:xfrm>
            <a:off x="2293620" y="5970753"/>
            <a:ext cx="26060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5"/>
              </a:rPr>
              <a:t>Partnership - Naked Prosthetics (npdevices.com)</a:t>
            </a:r>
            <a:endParaRPr lang="pt-BR" sz="8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EA4506B-DBAB-4F7D-E867-C9F773F5028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685E096-44D8-578D-4D4E-D780618F1629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0522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9BFFEC8-AF01-7CD8-8BF9-6702F30B7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05" y="286604"/>
            <a:ext cx="7543800" cy="1450757"/>
          </a:xfrm>
        </p:spPr>
        <p:txBody>
          <a:bodyPr/>
          <a:lstStyle/>
          <a:p>
            <a:r>
              <a:rPr lang="pt-BR" dirty="0"/>
              <a:t>Características gerais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CFC0A8E-143A-F23D-7142-17FFE3D60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3924301" cy="23810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Uma prótese de mão pode ser tanto passiva quanto ativa: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Próteses ativas possuem acionadores para controlar seus movimentos.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865FD1-9307-DE93-86A8-B8216F9F3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318" y="1845734"/>
            <a:ext cx="3135087" cy="219093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B7BEA47-3689-61BE-ED95-1D34B080A3A8}"/>
              </a:ext>
            </a:extLst>
          </p:cNvPr>
          <p:cNvSpPr txBox="1"/>
          <p:nvPr/>
        </p:nvSpPr>
        <p:spPr>
          <a:xfrm>
            <a:off x="5212080" y="4028923"/>
            <a:ext cx="32293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hlinkClick r:id="rId3"/>
              </a:rPr>
              <a:t>ENGENHARIA HOJE | </a:t>
            </a:r>
            <a:r>
              <a:rPr lang="pt-BR" sz="800" dirty="0" err="1">
                <a:hlinkClick r:id="rId3"/>
              </a:rPr>
              <a:t>Labbio</a:t>
            </a:r>
            <a:r>
              <a:rPr lang="pt-BR" sz="800" dirty="0">
                <a:hlinkClick r:id="rId3"/>
              </a:rPr>
              <a:t>, da UFMG, terá R$ 1,4 milhão para projeto de mão biônica - Diário do Comércio (diariodocomercio.com.br)</a:t>
            </a:r>
            <a:endParaRPr lang="pt-BR" sz="8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4B95CBE-4A52-4A59-A42E-DA0391AF4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37" y="3429000"/>
            <a:ext cx="3528344" cy="231393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13236CA-33F3-D0E2-6B20-4B8FF585C334}"/>
              </a:ext>
            </a:extLst>
          </p:cNvPr>
          <p:cNvSpPr txBox="1"/>
          <p:nvPr/>
        </p:nvSpPr>
        <p:spPr>
          <a:xfrm>
            <a:off x="1020936" y="5698123"/>
            <a:ext cx="36577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hlinkClick r:id="rId5"/>
              </a:rPr>
              <a:t>Menino de 6 anos que nasceu sem mão ganha prótese em 3D (catracalivre.com.br)</a:t>
            </a:r>
            <a:endParaRPr lang="pt-BR" sz="8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0D4F330-A820-1DF1-CE32-6A99B3FB997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4FA716C-992A-1320-B14F-CA99694D9E6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3531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C2851-0C39-D7EF-35B9-FA2E625F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77" y="218463"/>
            <a:ext cx="7543800" cy="1450757"/>
          </a:xfrm>
        </p:spPr>
        <p:txBody>
          <a:bodyPr/>
          <a:lstStyle/>
          <a:p>
            <a:r>
              <a:rPr lang="pt-BR" dirty="0"/>
              <a:t>Características da próteses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1A8CE5-6795-0116-BEB4-D90F61A48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562" y="1845733"/>
            <a:ext cx="7543801" cy="851747"/>
          </a:xfrm>
        </p:spPr>
        <p:txBody>
          <a:bodyPr>
            <a:normAutofit lnSpcReduction="10000"/>
          </a:bodyPr>
          <a:lstStyle/>
          <a:p>
            <a:r>
              <a:rPr lang="pt-BR" dirty="0"/>
              <a:t>Para controlar todos os dedos não é necessário o controle dos dedos de maneira individual. Por este motivos é possível utilizar o mecanismos de </a:t>
            </a:r>
            <a:r>
              <a:rPr lang="pt-BR" dirty="0" err="1"/>
              <a:t>Wippletree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A77B05-CFD8-0930-BF24-C6BE9926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04A98B1-BDDF-470D-8C5E-CA66EEF1C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" y="2815378"/>
            <a:ext cx="3577804" cy="208407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9D7988E-61F3-F39F-D528-3E8706BD0C6F}"/>
              </a:ext>
            </a:extLst>
          </p:cNvPr>
          <p:cNvSpPr txBox="1"/>
          <p:nvPr/>
        </p:nvSpPr>
        <p:spPr>
          <a:xfrm>
            <a:off x="683260" y="4860518"/>
            <a:ext cx="35778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3"/>
              </a:rPr>
              <a:t>Leader bars - Whippletree (mechanism) - Wikipedia</a:t>
            </a:r>
            <a:endParaRPr lang="pt-BR" sz="8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833D4E6-1069-8ED7-149B-BB841E992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240" y="2567909"/>
            <a:ext cx="4012278" cy="304445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003627-6B3C-1D66-FC82-C272862AE7B8}"/>
              </a:ext>
            </a:extLst>
          </p:cNvPr>
          <p:cNvSpPr txBox="1"/>
          <p:nvPr/>
        </p:nvSpPr>
        <p:spPr>
          <a:xfrm>
            <a:off x="4814596" y="5504641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5"/>
              </a:rPr>
              <a:t>Triple whippletree set - Whippletree (mechanism) - Wikipedia</a:t>
            </a:r>
            <a:endParaRPr lang="pt-BR" sz="8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B02A8F6-117A-9E75-B9FA-0C093E95803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7926778-AF3C-DC01-FE46-ADBCBF9EDC09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900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62984-188A-C0EA-8601-D20A9A48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Características da próteses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18DAE1-26A9-D888-6DD5-88A1E0F8D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835849" cy="4023360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Estudos de utilização de mecanismos de </a:t>
            </a:r>
            <a:r>
              <a:rPr lang="pt-BR" dirty="0" err="1"/>
              <a:t>Wippletree</a:t>
            </a:r>
            <a:r>
              <a:rPr lang="pt-BR" dirty="0"/>
              <a:t> em próteses de mão já existem. Porem todos apresentam o mesmo problema: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dirty="0"/>
              <a:t>Não é possível movimentar a qualquer dedos caso o movimento do polegar esteja obstruído. Ou a impossibilidade do movimento do polegar.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dirty="0"/>
              <a:t>Só se pode movimentar todos os dedos as mesmo tempo.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dirty="0"/>
              <a:t>Mecanismos muito grande, ou seja, impossibilitando a próteses ser apenas de mão ou possuir o “puxadinho”, na parte superior do pulso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809BA9-52DD-D88C-32CE-BC5AEC08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7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B715B42-7ED6-072B-D076-4FFC5A5FC50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1D4D454-861E-9CCF-7952-96DD2FDF2D9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5743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9EB499-267A-CBC6-FC27-E0D297CD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38D04C-144B-2DA8-EF04-4C11A0D44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78" y="1336178"/>
            <a:ext cx="3725714" cy="334188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20F2190-BB86-B1BE-A775-0B7B39E1B420}"/>
              </a:ext>
            </a:extLst>
          </p:cNvPr>
          <p:cNvSpPr txBox="1"/>
          <p:nvPr/>
        </p:nvSpPr>
        <p:spPr>
          <a:xfrm>
            <a:off x="417078" y="4837802"/>
            <a:ext cx="37257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800" b="0" i="0" dirty="0" err="1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Cuellar</a:t>
            </a:r>
            <a:r>
              <a:rPr lang="pt-BR" sz="800" b="0" i="0" dirty="0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 JS, </a:t>
            </a:r>
            <a:r>
              <a:rPr lang="pt-BR" sz="800" b="0" i="0" dirty="0" err="1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Smit</a:t>
            </a:r>
            <a:r>
              <a:rPr lang="pt-BR" sz="800" b="0" i="0" dirty="0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 G, </a:t>
            </a:r>
            <a:r>
              <a:rPr lang="pt-BR" sz="800" b="0" i="0" dirty="0" err="1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Breedveld</a:t>
            </a:r>
            <a:r>
              <a:rPr lang="pt-BR" sz="800" b="0" i="0" dirty="0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 P, </a:t>
            </a:r>
            <a:r>
              <a:rPr lang="pt-BR" sz="800" b="0" i="0" dirty="0" err="1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Zadpoor</a:t>
            </a:r>
            <a:r>
              <a:rPr lang="pt-BR" sz="800" b="0" i="0" dirty="0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 AA, </a:t>
            </a:r>
            <a:r>
              <a:rPr lang="pt-BR" sz="800" b="0" i="0" dirty="0" err="1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Plettenburg</a:t>
            </a:r>
            <a:r>
              <a:rPr lang="pt-BR" sz="800" b="0" i="0" dirty="0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 D. </a:t>
            </a:r>
            <a:r>
              <a:rPr lang="pt-BR" sz="800" b="0" i="0" dirty="0" err="1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Functional</a:t>
            </a:r>
            <a:r>
              <a:rPr lang="pt-BR" sz="800" b="0" i="0" dirty="0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pt-BR" sz="800" b="0" i="0" dirty="0" err="1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evaluation</a:t>
            </a:r>
            <a:r>
              <a:rPr lang="pt-BR" sz="800" b="0" i="0" dirty="0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pt-BR" sz="800" b="0" i="0" dirty="0" err="1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of</a:t>
            </a:r>
            <a:r>
              <a:rPr lang="pt-BR" sz="800" b="0" i="0" dirty="0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 a non-</a:t>
            </a:r>
            <a:r>
              <a:rPr lang="pt-BR" sz="800" b="0" i="0" dirty="0" err="1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assembly</a:t>
            </a:r>
            <a:r>
              <a:rPr lang="pt-BR" sz="800" b="0" i="0" dirty="0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 3D-printed </a:t>
            </a:r>
            <a:r>
              <a:rPr lang="pt-BR" sz="800" b="0" i="0" dirty="0" err="1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hand</a:t>
            </a:r>
            <a:r>
              <a:rPr lang="pt-BR" sz="800" b="0" i="0" dirty="0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pt-BR" sz="800" b="0" i="0" dirty="0" err="1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prosthesis</a:t>
            </a:r>
            <a:r>
              <a:rPr lang="pt-BR" sz="800" b="0" i="0" dirty="0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. </a:t>
            </a:r>
            <a:r>
              <a:rPr lang="pt-BR" sz="800" b="0" i="0" dirty="0" err="1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Proceedings</a:t>
            </a:r>
            <a:r>
              <a:rPr lang="pt-BR" sz="800" b="0" i="0" dirty="0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pt-BR" sz="800" b="0" i="0" dirty="0" err="1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of</a:t>
            </a:r>
            <a:r>
              <a:rPr lang="pt-BR" sz="800" b="0" i="0" dirty="0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pt-BR" sz="800" b="0" i="0" dirty="0" err="1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the</a:t>
            </a:r>
            <a:r>
              <a:rPr lang="pt-BR" sz="800" b="0" i="0" dirty="0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pt-BR" sz="800" b="0" i="0" dirty="0" err="1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Institution</a:t>
            </a:r>
            <a:r>
              <a:rPr lang="pt-BR" sz="800" b="0" i="0" dirty="0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pt-BR" sz="800" b="0" i="0" dirty="0" err="1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of</a:t>
            </a:r>
            <a:r>
              <a:rPr lang="pt-BR" sz="800" b="0" i="0" dirty="0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pt-BR" sz="800" b="0" i="0" dirty="0" err="1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Mechanical</a:t>
            </a:r>
            <a:r>
              <a:rPr lang="pt-BR" sz="800" b="0" i="0" dirty="0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pt-BR" sz="800" b="0" i="0" dirty="0" err="1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Engineers</a:t>
            </a:r>
            <a:r>
              <a:rPr lang="pt-BR" sz="800" b="0" i="0" dirty="0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. Part H, </a:t>
            </a:r>
            <a:r>
              <a:rPr lang="pt-BR" sz="800" b="0" i="0" dirty="0" err="1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Journal</a:t>
            </a:r>
            <a:r>
              <a:rPr lang="pt-BR" sz="800" b="0" i="0" dirty="0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pt-BR" sz="800" b="0" i="0" dirty="0" err="1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of</a:t>
            </a:r>
            <a:r>
              <a:rPr lang="pt-BR" sz="800" b="0" i="0" dirty="0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pt-BR" sz="800" b="0" i="0" dirty="0" err="1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Engineering</a:t>
            </a:r>
            <a:r>
              <a:rPr lang="pt-BR" sz="800" b="0" i="0" dirty="0">
                <a:solidFill>
                  <a:srgbClr val="494949"/>
                </a:solidFill>
                <a:effectLst/>
                <a:latin typeface="Open Sans" panose="020B0604020202020204" pitchFamily="34" charset="0"/>
              </a:rPr>
              <a:t> in Medicine. 2019 Nov;233(11):1122-1131. DOI: 10.1177/0954411919874523. PMID: 31597553; PMCID: PMC6790990.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A359DBB-BDE7-E3EB-D3D5-1329A795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787" y="1336178"/>
            <a:ext cx="4299135" cy="334188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D49353-C334-DF4E-BB64-7BC62FA9E0FD}"/>
              </a:ext>
            </a:extLst>
          </p:cNvPr>
          <p:cNvSpPr txBox="1"/>
          <p:nvPr/>
        </p:nvSpPr>
        <p:spPr>
          <a:xfrm>
            <a:off x="4714497" y="4678062"/>
            <a:ext cx="37257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Juan Sebastian </a:t>
            </a:r>
            <a:r>
              <a:rPr lang="pt-B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Cuellar</a:t>
            </a:r>
            <a:r>
              <a:rPr lang="pt-B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t-B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Gerwin</a:t>
            </a:r>
            <a:r>
              <a:rPr lang="pt-B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Smit</a:t>
            </a:r>
            <a:r>
              <a:rPr lang="pt-B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Amir A </a:t>
            </a:r>
            <a:r>
              <a:rPr lang="pt-B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Zadpoor</a:t>
            </a:r>
            <a:r>
              <a:rPr lang="pt-B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pt-B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Paul </a:t>
            </a:r>
            <a:r>
              <a:rPr lang="pt-B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Breedveld</a:t>
            </a:r>
            <a:r>
              <a:rPr lang="pt-B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 guidelines for the design of non-assembly mechanisms: The case of 3D-printed prosthetic hands</a:t>
            </a:r>
            <a:endParaRPr lang="pt-BR" sz="8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60B3221-5A60-3313-F377-5B103CBC62B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39D414B-AF3D-2E3A-DEDA-BC43BFA90F9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922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255BC-310B-D36F-111D-6CE6DEA93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Características da próteses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37B33F-92F8-EE5D-FDFC-AC7F64C92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prótese que será construída será: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Composta por 3 motores: Um controlando o polegar; Um segundo motor controlando o indicador; O terceiro controlando tanto o movimento do dedo médio e o conjunto na anelar e mindinho, utilizando um mecanismo de </a:t>
            </a:r>
            <a:r>
              <a:rPr lang="pt-BR" dirty="0" err="1"/>
              <a:t>Wippletree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4E4487C-D857-3235-98A3-B1FDB07CF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8F8E-1CC7-4CE4-BFCB-2E449A5073AE}" type="slidenum">
              <a:rPr lang="pt-BR" smtClean="0"/>
              <a:t>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CDF8EC1-7CE9-1E84-2C03-B2CD2AEFEA2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3" y="217051"/>
            <a:ext cx="753045" cy="81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D2D567C-D733-DE49-67BF-8E10B9C8C16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29" y="213863"/>
            <a:ext cx="614909" cy="81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97818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45391</TotalTime>
  <Words>1753</Words>
  <Application>Microsoft Office PowerPoint</Application>
  <PresentationFormat>Apresentação na tela (4:3)</PresentationFormat>
  <Paragraphs>274</Paragraphs>
  <Slides>34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4" baseType="lpstr">
      <vt:lpstr>Gadugi</vt:lpstr>
      <vt:lpstr>Calibri Light</vt:lpstr>
      <vt:lpstr>Raleway</vt:lpstr>
      <vt:lpstr>Lato</vt:lpstr>
      <vt:lpstr>Calibri</vt:lpstr>
      <vt:lpstr>Cambria Math</vt:lpstr>
      <vt:lpstr>Open Sans</vt:lpstr>
      <vt:lpstr>Arial</vt:lpstr>
      <vt:lpstr>Inter</vt:lpstr>
      <vt:lpstr>Retrospectiva</vt:lpstr>
      <vt:lpstr>Prótese de mão com controle bluetooth</vt:lpstr>
      <vt:lpstr>Movimentos da mão</vt:lpstr>
      <vt:lpstr>Parte interna dos dedos</vt:lpstr>
      <vt:lpstr>Características gerais </vt:lpstr>
      <vt:lpstr>Características gerais </vt:lpstr>
      <vt:lpstr>Características da próteses </vt:lpstr>
      <vt:lpstr>Características da próteses </vt:lpstr>
      <vt:lpstr>Apresentação do PowerPoint</vt:lpstr>
      <vt:lpstr>Características da próteses </vt:lpstr>
      <vt:lpstr>Especificações da próteses </vt:lpstr>
      <vt:lpstr>Apresentação do PowerPoint</vt:lpstr>
      <vt:lpstr>Diagrama de blocos STM32FC8T8</vt:lpstr>
      <vt:lpstr>STM32F103C8t8(Bluepill)</vt:lpstr>
      <vt:lpstr>RS232 HC-05</vt:lpstr>
      <vt:lpstr>Motor 100 RPM (7MS40)</vt:lpstr>
      <vt:lpstr>TB6612FNG</vt:lpstr>
      <vt:lpstr>Joystick module</vt:lpstr>
      <vt:lpstr>ACS712</vt:lpstr>
      <vt:lpstr>OLED 128x64 0.96 in</vt:lpstr>
      <vt:lpstr>TTP223b</vt:lpstr>
      <vt:lpstr>Diagrama do sistema</vt:lpstr>
      <vt:lpstr>Diagrama de sistemas  </vt:lpstr>
      <vt:lpstr>Diagrama de sistemas  </vt:lpstr>
      <vt:lpstr>Quantidade de níveis de força</vt:lpstr>
      <vt:lpstr>Gráfico  de velocidade</vt:lpstr>
      <vt:lpstr>Circuito elétrico</vt:lpstr>
      <vt:lpstr>Circuito elétrico</vt:lpstr>
      <vt:lpstr>Apresentação do PowerPoint</vt:lpstr>
      <vt:lpstr>Diagrama de telas e caixa</vt:lpstr>
      <vt:lpstr>Apresentação do PowerPoint</vt:lpstr>
      <vt:lpstr>Apresentação do PowerPoint</vt:lpstr>
      <vt:lpstr>Apresentação do PowerPoint</vt:lpstr>
      <vt:lpstr>Externo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PLANO DE ENSINO, PESQUISA E EXTENSÃO</dc:title>
  <dc:creator>Bacurau</dc:creator>
  <cp:lastModifiedBy>Christian da Rocha iardino</cp:lastModifiedBy>
  <cp:revision>567</cp:revision>
  <dcterms:modified xsi:type="dcterms:W3CDTF">2022-12-06T18:00:51Z</dcterms:modified>
</cp:coreProperties>
</file>